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7556500" cy="10693400"/>
  <p:notesSz cx="7556500" cy="106934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onstantia" pitchFamily="18" charset="0"/>
      <p:regular r:id="rId19"/>
      <p:bold r:id="rId20"/>
      <p:italic r:id="rId21"/>
      <p:boldItalic r:id="rId22"/>
    </p:embeddedFont>
    <p:embeddedFont>
      <p:font typeface="Calibri Light" pitchFamily="34" charset="0"/>
      <p:regular r:id="rId23"/>
      <p:italic r:id="rId24"/>
    </p:embeddedFont>
    <p:embeddedFont>
      <p:font typeface="Wingdings 2" pitchFamily="18" charset="2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-2184" y="-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40796" y="2138680"/>
            <a:ext cx="6488515" cy="2851573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40796" y="5034125"/>
            <a:ext cx="6491034" cy="2732758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78462" y="1425789"/>
            <a:ext cx="1700213" cy="812649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825" y="1425789"/>
            <a:ext cx="4974696" cy="812649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277" y="2053133"/>
            <a:ext cx="6423025" cy="212442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277" y="4217273"/>
            <a:ext cx="6423025" cy="235403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097856"/>
            <a:ext cx="6800850" cy="1782233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825" y="2993910"/>
            <a:ext cx="3337454" cy="691506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221" y="2993910"/>
            <a:ext cx="3337454" cy="691506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097856"/>
            <a:ext cx="6800850" cy="1782233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825" y="2892812"/>
            <a:ext cx="3338766" cy="1028101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838597" y="2899844"/>
            <a:ext cx="3340078" cy="1021070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77825" y="3920913"/>
            <a:ext cx="3338766" cy="5996475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597" y="3920913"/>
            <a:ext cx="3340078" cy="5996475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097856"/>
            <a:ext cx="6863821" cy="1782233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8" y="802008"/>
            <a:ext cx="2266950" cy="1811937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66738" y="2613942"/>
            <a:ext cx="2266950" cy="7128933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954382" y="2613942"/>
            <a:ext cx="4224293" cy="7128933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16143" y="1727779"/>
            <a:ext cx="4344988" cy="6416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614527" y="8357269"/>
            <a:ext cx="128461" cy="242384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67" y="1835243"/>
            <a:ext cx="1828673" cy="246771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767" y="4410809"/>
            <a:ext cx="1826154" cy="3398125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674908" y="9911198"/>
            <a:ext cx="503767" cy="569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880620" y="1870358"/>
            <a:ext cx="3816033" cy="6130883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7872" y="9069587"/>
            <a:ext cx="7572243" cy="16238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620823" y="9698321"/>
            <a:ext cx="3935677" cy="9950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7872" y="-11140"/>
            <a:ext cx="7572243" cy="16238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620823" y="-11138"/>
            <a:ext cx="3935677" cy="9950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77825" y="1097856"/>
            <a:ext cx="6800850" cy="1782233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77825" y="3017915"/>
            <a:ext cx="6800850" cy="68437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77825" y="9911198"/>
            <a:ext cx="1763183" cy="5693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03979" y="9911198"/>
            <a:ext cx="2770717" cy="5693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548967" y="9911198"/>
            <a:ext cx="629708" cy="5693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5716" y="315606"/>
            <a:ext cx="7586703" cy="1012309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aws/new-vpc-endpoint-for-amazon-s3/" TargetMode="External"/><Relationship Id="rId2" Type="http://schemas.openxmlformats.org/officeDocument/2006/relationships/hyperlink" Target="https://www.cloudberrylab.com/blog/creating-and-accessing-amazon-s3-vpc-endpoint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mazonVPC/latest/UserGuide/VPC_Appendix_NACLs.html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138712"/>
            <a:ext cx="5760085" cy="76709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8905" marR="1499870" indent="-1164590" algn="ctr">
              <a:lnSpc>
                <a:spcPct val="158500"/>
              </a:lnSpc>
              <a:spcBef>
                <a:spcPts val="100"/>
              </a:spcBef>
            </a:pPr>
            <a:r>
              <a:rPr sz="2800" b="1" spc="-5" dirty="0" smtClean="0">
                <a:latin typeface="Calibri"/>
                <a:cs typeface="Calibri"/>
              </a:rPr>
              <a:t>Cloud  </a:t>
            </a:r>
            <a:r>
              <a:rPr sz="2800" b="1" spc="-5" dirty="0">
                <a:latin typeface="Calibri"/>
                <a:cs typeface="Calibri"/>
              </a:rPr>
              <a:t>VPC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marL="12700" marR="6985" algn="just">
              <a:lnSpc>
                <a:spcPct val="117100"/>
              </a:lnSpc>
              <a:spcBef>
                <a:spcPts val="1685"/>
              </a:spcBef>
            </a:pPr>
            <a:r>
              <a:rPr sz="1400" b="1" dirty="0">
                <a:latin typeface="Calibri"/>
                <a:cs typeface="Calibri"/>
              </a:rPr>
              <a:t>AWS Virtual Private </a:t>
            </a:r>
            <a:r>
              <a:rPr sz="1400" b="1" spc="-5" dirty="0">
                <a:latin typeface="Calibri"/>
                <a:cs typeface="Calibri"/>
              </a:rPr>
              <a:t>Cloud (VPC) </a:t>
            </a:r>
            <a:r>
              <a:rPr sz="1400" dirty="0">
                <a:latin typeface="Calibri"/>
                <a:cs typeface="Calibri"/>
              </a:rPr>
              <a:t>is a best </a:t>
            </a:r>
            <a:r>
              <a:rPr sz="1400" spc="-5" dirty="0">
                <a:latin typeface="Calibri"/>
                <a:cs typeface="Calibri"/>
              </a:rPr>
              <a:t>example of </a:t>
            </a:r>
            <a:r>
              <a:rPr sz="1400" b="1" spc="-5" dirty="0">
                <a:latin typeface="Calibri"/>
                <a:cs typeface="Calibri"/>
              </a:rPr>
              <a:t>Infrastructure </a:t>
            </a:r>
            <a:r>
              <a:rPr sz="1400" b="1" dirty="0">
                <a:latin typeface="Calibri"/>
                <a:cs typeface="Calibri"/>
              </a:rPr>
              <a:t>as a  Service </a:t>
            </a:r>
            <a:r>
              <a:rPr sz="1400" spc="-5" dirty="0">
                <a:latin typeface="Calibri"/>
                <a:cs typeface="Calibri"/>
              </a:rPr>
              <a:t>(IaaS) on cloud computing, under Amazon VPC </a:t>
            </a:r>
            <a:r>
              <a:rPr sz="1400" dirty="0">
                <a:latin typeface="Calibri"/>
                <a:cs typeface="Calibri"/>
              </a:rPr>
              <a:t>you will </a:t>
            </a:r>
            <a:r>
              <a:rPr sz="1400" spc="-5" dirty="0">
                <a:latin typeface="Calibri"/>
                <a:cs typeface="Calibri"/>
              </a:rPr>
              <a:t>have benefit of  using the scalable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infrastructure.</a:t>
            </a:r>
          </a:p>
          <a:p>
            <a:pPr marL="12700" marR="5080" algn="just">
              <a:lnSpc>
                <a:spcPct val="117900"/>
              </a:lnSpc>
              <a:spcBef>
                <a:spcPts val="975"/>
              </a:spcBef>
            </a:pPr>
            <a:r>
              <a:rPr sz="1400" dirty="0">
                <a:latin typeface="Calibri"/>
                <a:cs typeface="Calibri"/>
              </a:rPr>
              <a:t>Using AWS </a:t>
            </a:r>
            <a:r>
              <a:rPr sz="1400" spc="-5" dirty="0">
                <a:latin typeface="Calibri"/>
                <a:cs typeface="Calibri"/>
              </a:rPr>
              <a:t>VPC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create a virtual network in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5" dirty="0">
                <a:latin typeface="Calibri"/>
                <a:cs typeface="Calibri"/>
              </a:rPr>
              <a:t>resembles </a:t>
            </a:r>
            <a:r>
              <a:rPr sz="1400" dirty="0">
                <a:latin typeface="Calibri"/>
                <a:cs typeface="Calibri"/>
              </a:rPr>
              <a:t>a  traditional </a:t>
            </a:r>
            <a:r>
              <a:rPr sz="1400" spc="-5" dirty="0">
                <a:latin typeface="Calibri"/>
                <a:cs typeface="Calibri"/>
              </a:rPr>
              <a:t>network that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manager </a:t>
            </a:r>
            <a:r>
              <a:rPr sz="1400" dirty="0">
                <a:latin typeface="Calibri"/>
                <a:cs typeface="Calibri"/>
              </a:rPr>
              <a:t>in your real </a:t>
            </a:r>
            <a:r>
              <a:rPr sz="1400" spc="-5" dirty="0">
                <a:latin typeface="Calibri"/>
                <a:cs typeface="Calibri"/>
              </a:rPr>
              <a:t>and physical data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center.</a:t>
            </a:r>
            <a:endParaRPr sz="1400" dirty="0">
              <a:latin typeface="Calibri"/>
              <a:cs typeface="Calibri"/>
            </a:endParaRPr>
          </a:p>
          <a:p>
            <a:pPr marL="12700" marR="6350" algn="just">
              <a:lnSpc>
                <a:spcPct val="117900"/>
              </a:lnSpc>
              <a:spcBef>
                <a:spcPts val="969"/>
              </a:spcBef>
            </a:pPr>
            <a:r>
              <a:rPr sz="1400" b="1" spc="-5" dirty="0">
                <a:latin typeface="Calibri"/>
                <a:cs typeface="Calibri"/>
              </a:rPr>
              <a:t>VPC </a:t>
            </a:r>
            <a:r>
              <a:rPr sz="1400" b="1" dirty="0">
                <a:latin typeface="Calibri"/>
                <a:cs typeface="Calibri"/>
              </a:rPr>
              <a:t>is a logically </a:t>
            </a:r>
            <a:r>
              <a:rPr sz="1400" b="1" spc="-5" dirty="0">
                <a:latin typeface="Calibri"/>
                <a:cs typeface="Calibri"/>
              </a:rPr>
              <a:t>isolated network </a:t>
            </a:r>
            <a:r>
              <a:rPr sz="1400" dirty="0">
                <a:latin typeface="Calibri"/>
                <a:cs typeface="Calibri"/>
              </a:rPr>
              <a:t>in your </a:t>
            </a:r>
            <a:r>
              <a:rPr sz="1400" spc="-5" dirty="0">
                <a:latin typeface="Calibri"/>
                <a:cs typeface="Calibri"/>
              </a:rPr>
              <a:t>account, </a:t>
            </a:r>
            <a:r>
              <a:rPr sz="1400" dirty="0">
                <a:latin typeface="Calibri"/>
                <a:cs typeface="Calibri"/>
              </a:rPr>
              <a:t>you can create </a:t>
            </a:r>
            <a:r>
              <a:rPr sz="1400" spc="-5" dirty="0">
                <a:latin typeface="Calibri"/>
                <a:cs typeface="Calibri"/>
              </a:rPr>
              <a:t>multiple  </a:t>
            </a:r>
            <a:r>
              <a:rPr sz="1400" dirty="0">
                <a:latin typeface="Calibri"/>
                <a:cs typeface="Calibri"/>
              </a:rPr>
              <a:t>virtual private </a:t>
            </a:r>
            <a:r>
              <a:rPr sz="1400" spc="-5" dirty="0">
                <a:latin typeface="Calibri"/>
                <a:cs typeface="Calibri"/>
              </a:rPr>
              <a:t>network but </a:t>
            </a:r>
            <a:r>
              <a:rPr sz="1400" dirty="0">
                <a:latin typeface="Calibri"/>
                <a:cs typeface="Calibri"/>
              </a:rPr>
              <a:t>all </a:t>
            </a:r>
            <a:r>
              <a:rPr sz="1400" spc="-5" dirty="0">
                <a:latin typeface="Calibri"/>
                <a:cs typeface="Calibri"/>
              </a:rPr>
              <a:t>VPC </a:t>
            </a:r>
            <a:r>
              <a:rPr sz="1400" dirty="0">
                <a:latin typeface="Calibri"/>
                <a:cs typeface="Calibri"/>
              </a:rPr>
              <a:t>are separate </a:t>
            </a:r>
            <a:r>
              <a:rPr sz="1400" spc="-5" dirty="0">
                <a:latin typeface="Calibri"/>
                <a:cs typeface="Calibri"/>
              </a:rPr>
              <a:t>from each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other.</a:t>
            </a:r>
            <a:endParaRPr sz="1400" dirty="0">
              <a:latin typeface="Calibri"/>
              <a:cs typeface="Calibri"/>
            </a:endParaRPr>
          </a:p>
          <a:p>
            <a:pPr marL="12700" marR="6985" algn="just">
              <a:lnSpc>
                <a:spcPct val="117200"/>
              </a:lnSpc>
              <a:spcBef>
                <a:spcPts val="985"/>
              </a:spcBef>
            </a:pP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VPC contains almost </a:t>
            </a:r>
            <a:r>
              <a:rPr sz="1400" dirty="0">
                <a:latin typeface="Calibri"/>
                <a:cs typeface="Calibri"/>
              </a:rPr>
              <a:t>every resource </a:t>
            </a:r>
            <a:r>
              <a:rPr sz="1400" spc="-5" dirty="0">
                <a:latin typeface="Calibri"/>
                <a:cs typeface="Calibri"/>
              </a:rPr>
              <a:t>required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operate and manage </a:t>
            </a:r>
            <a:r>
              <a:rPr sz="1400" dirty="0">
                <a:latin typeface="Calibri"/>
                <a:cs typeface="Calibri"/>
              </a:rPr>
              <a:t>a  virtual </a:t>
            </a:r>
            <a:r>
              <a:rPr sz="1400" spc="-5" dirty="0">
                <a:latin typeface="Calibri"/>
                <a:cs typeface="Calibri"/>
              </a:rPr>
              <a:t>network. </a:t>
            </a:r>
            <a:r>
              <a:rPr sz="1400" dirty="0">
                <a:latin typeface="Calibri"/>
                <a:cs typeface="Calibri"/>
              </a:rPr>
              <a:t>For example: a </a:t>
            </a:r>
            <a:r>
              <a:rPr sz="1400" spc="-5" dirty="0">
                <a:latin typeface="Calibri"/>
                <a:cs typeface="Calibri"/>
              </a:rPr>
              <a:t>VPC </a:t>
            </a:r>
            <a:r>
              <a:rPr sz="1400" dirty="0">
                <a:latin typeface="Calibri"/>
                <a:cs typeface="Calibri"/>
              </a:rPr>
              <a:t>can </a:t>
            </a:r>
            <a:r>
              <a:rPr sz="1400" spc="-5" dirty="0">
                <a:latin typeface="Calibri"/>
                <a:cs typeface="Calibri"/>
              </a:rPr>
              <a:t>contain subnets, EC2 Instances,  Internet </a:t>
            </a:r>
            <a:r>
              <a:rPr sz="1400" dirty="0">
                <a:latin typeface="Calibri"/>
                <a:cs typeface="Calibri"/>
              </a:rPr>
              <a:t>Gateways, </a:t>
            </a:r>
            <a:r>
              <a:rPr sz="1400" spc="-5" dirty="0">
                <a:latin typeface="Calibri"/>
                <a:cs typeface="Calibri"/>
              </a:rPr>
              <a:t>route </a:t>
            </a:r>
            <a:r>
              <a:rPr sz="1400" dirty="0">
                <a:latin typeface="Calibri"/>
                <a:cs typeface="Calibri"/>
              </a:rPr>
              <a:t>tables, </a:t>
            </a:r>
            <a:r>
              <a:rPr sz="1400" spc="-5" dirty="0">
                <a:latin typeface="Calibri"/>
                <a:cs typeface="Calibri"/>
              </a:rPr>
              <a:t>DHCP options, Elastic IP addresses, NAT  </a:t>
            </a:r>
            <a:r>
              <a:rPr sz="1400" dirty="0">
                <a:latin typeface="Calibri"/>
                <a:cs typeface="Calibri"/>
              </a:rPr>
              <a:t>gateways, </a:t>
            </a:r>
            <a:r>
              <a:rPr sz="1400" spc="-5" dirty="0">
                <a:latin typeface="Calibri"/>
                <a:cs typeface="Calibri"/>
              </a:rPr>
              <a:t>security options, VPN connectivity,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etc.</a:t>
            </a:r>
            <a:endParaRPr sz="1400" dirty="0">
              <a:latin typeface="Calibri"/>
              <a:cs typeface="Calibri"/>
            </a:endParaRPr>
          </a:p>
          <a:p>
            <a:pPr marL="12700" marR="6350" algn="just">
              <a:lnSpc>
                <a:spcPct val="117100"/>
              </a:lnSpc>
              <a:spcBef>
                <a:spcPts val="994"/>
              </a:spcBef>
            </a:pPr>
            <a:r>
              <a:rPr sz="1400" spc="-5" dirty="0">
                <a:latin typeface="Calibri"/>
                <a:cs typeface="Calibri"/>
              </a:rPr>
              <a:t>In brief, VPC act </a:t>
            </a:r>
            <a:r>
              <a:rPr sz="1400" dirty="0">
                <a:latin typeface="Calibri"/>
                <a:cs typeface="Calibri"/>
              </a:rPr>
              <a:t>like a networking layer </a:t>
            </a:r>
            <a:r>
              <a:rPr sz="1400" spc="-1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EC2 </a:t>
            </a:r>
            <a:r>
              <a:rPr sz="1400" dirty="0">
                <a:latin typeface="Calibri"/>
                <a:cs typeface="Calibri"/>
              </a:rPr>
              <a:t>and it </a:t>
            </a:r>
            <a:r>
              <a:rPr sz="1400" spc="-5" dirty="0">
                <a:latin typeface="Calibri"/>
                <a:cs typeface="Calibri"/>
              </a:rPr>
              <a:t>permits </a:t>
            </a:r>
            <a:r>
              <a:rPr sz="1400" dirty="0">
                <a:latin typeface="Calibri"/>
                <a:cs typeface="Calibri"/>
              </a:rPr>
              <a:t>you to </a:t>
            </a:r>
            <a:r>
              <a:rPr sz="1400" spc="-5" dirty="0">
                <a:latin typeface="Calibri"/>
                <a:cs typeface="Calibri"/>
              </a:rPr>
              <a:t>build </a:t>
            </a:r>
            <a:r>
              <a:rPr sz="1400" dirty="0">
                <a:latin typeface="Calibri"/>
                <a:cs typeface="Calibri"/>
              </a:rPr>
              <a:t>your  own </a:t>
            </a:r>
            <a:r>
              <a:rPr sz="1400" spc="-5" dirty="0">
                <a:latin typeface="Calibri"/>
                <a:cs typeface="Calibri"/>
              </a:rPr>
              <a:t>infrastructure within </a:t>
            </a:r>
            <a:r>
              <a:rPr sz="1400" dirty="0">
                <a:latin typeface="Calibri"/>
                <a:cs typeface="Calibri"/>
              </a:rPr>
              <a:t>AWS. </a:t>
            </a:r>
            <a:r>
              <a:rPr sz="1400" spc="-5" dirty="0">
                <a:latin typeface="Calibri"/>
                <a:cs typeface="Calibri"/>
              </a:rPr>
              <a:t>Before creation of VPC,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should choose </a:t>
            </a:r>
            <a:r>
              <a:rPr sz="1400" dirty="0">
                <a:latin typeface="Calibri"/>
                <a:cs typeface="Calibri"/>
              </a:rPr>
              <a:t>an  </a:t>
            </a:r>
            <a:r>
              <a:rPr sz="1400" spc="-5" dirty="0">
                <a:latin typeface="Calibri"/>
                <a:cs typeface="Calibri"/>
              </a:rPr>
              <a:t>IPv4 address </a:t>
            </a:r>
            <a:r>
              <a:rPr sz="1400" dirty="0">
                <a:latin typeface="Calibri"/>
                <a:cs typeface="Calibri"/>
              </a:rPr>
              <a:t>range </a:t>
            </a:r>
            <a:r>
              <a:rPr sz="1400" spc="-5" dirty="0">
                <a:latin typeface="Calibri"/>
                <a:cs typeface="Calibri"/>
              </a:rPr>
              <a:t>using Classless Inter-Domain Routing (CIDR) block </a:t>
            </a:r>
            <a:r>
              <a:rPr sz="1400" dirty="0">
                <a:latin typeface="Calibri"/>
                <a:cs typeface="Calibri"/>
              </a:rPr>
              <a:t>like  </a:t>
            </a:r>
            <a:r>
              <a:rPr sz="1400" spc="-5" dirty="0">
                <a:latin typeface="Calibri"/>
                <a:cs typeface="Calibri"/>
              </a:rPr>
              <a:t>10.0.0.0/16 or 172.16.0.0/16 or 192.168.0.0/24 etc. </a:t>
            </a: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spc="-5" dirty="0">
                <a:latin typeface="Calibri"/>
                <a:cs typeface="Calibri"/>
              </a:rPr>
              <a:t>the VPC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created,  changes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IP </a:t>
            </a:r>
            <a:r>
              <a:rPr sz="1400" dirty="0">
                <a:latin typeface="Calibri"/>
                <a:cs typeface="Calibri"/>
              </a:rPr>
              <a:t>address range at later </a:t>
            </a:r>
            <a:r>
              <a:rPr sz="1400" spc="-5" dirty="0">
                <a:latin typeface="Calibri"/>
                <a:cs typeface="Calibri"/>
              </a:rPr>
              <a:t>stage </a:t>
            </a:r>
            <a:r>
              <a:rPr sz="1400" dirty="0">
                <a:latin typeface="Calibri"/>
                <a:cs typeface="Calibri"/>
              </a:rPr>
              <a:t>are </a:t>
            </a:r>
            <a:r>
              <a:rPr sz="1400" spc="-5" dirty="0">
                <a:latin typeface="Calibri"/>
                <a:cs typeface="Calibri"/>
              </a:rPr>
              <a:t>not allowed. In VPC, IP </a:t>
            </a:r>
            <a:r>
              <a:rPr sz="1400" dirty="0">
                <a:latin typeface="Calibri"/>
                <a:cs typeface="Calibri"/>
              </a:rPr>
              <a:t>address  range </a:t>
            </a:r>
            <a:r>
              <a:rPr sz="1400" spc="-5" dirty="0">
                <a:latin typeface="Calibri"/>
                <a:cs typeface="Calibri"/>
              </a:rPr>
              <a:t>support from </a:t>
            </a:r>
            <a:r>
              <a:rPr sz="1400" dirty="0">
                <a:latin typeface="Calibri"/>
                <a:cs typeface="Calibri"/>
              </a:rPr>
              <a:t>slash </a:t>
            </a:r>
            <a:r>
              <a:rPr sz="1400" spc="-5" dirty="0">
                <a:latin typeface="Calibri"/>
                <a:cs typeface="Calibri"/>
              </a:rPr>
              <a:t>notation /16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/28,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allocated </a:t>
            </a:r>
            <a:r>
              <a:rPr sz="1400" dirty="0">
                <a:latin typeface="Calibri"/>
                <a:cs typeface="Calibri"/>
              </a:rPr>
              <a:t>ranges </a:t>
            </a:r>
            <a:r>
              <a:rPr sz="1400" spc="-5" dirty="0">
                <a:latin typeface="Calibri"/>
                <a:cs typeface="Calibri"/>
              </a:rPr>
              <a:t>should not  be overlapped </a:t>
            </a:r>
            <a:r>
              <a:rPr sz="1400" dirty="0">
                <a:latin typeface="Calibri"/>
                <a:cs typeface="Calibri"/>
              </a:rPr>
              <a:t>with any </a:t>
            </a:r>
            <a:r>
              <a:rPr sz="1400" spc="-5" dirty="0">
                <a:latin typeface="Calibri"/>
                <a:cs typeface="Calibri"/>
              </a:rPr>
              <a:t>other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network.</a:t>
            </a:r>
          </a:p>
          <a:p>
            <a:pPr marL="12700" marR="7620" algn="just">
              <a:lnSpc>
                <a:spcPct val="117100"/>
              </a:lnSpc>
              <a:spcBef>
                <a:spcPts val="985"/>
              </a:spcBef>
            </a:pPr>
            <a:r>
              <a:rPr sz="1400" spc="-5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shown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understand </a:t>
            </a:r>
            <a:r>
              <a:rPr sz="1400" dirty="0">
                <a:latin typeface="Calibri"/>
                <a:cs typeface="Calibri"/>
              </a:rPr>
              <a:t>an </a:t>
            </a:r>
            <a:r>
              <a:rPr sz="1400" spc="-5" dirty="0">
                <a:latin typeface="Calibri"/>
                <a:cs typeface="Calibri"/>
              </a:rPr>
              <a:t>Amazon VPC, which </a:t>
            </a:r>
            <a:r>
              <a:rPr sz="1400" dirty="0">
                <a:latin typeface="Calibri"/>
                <a:cs typeface="Calibri"/>
              </a:rPr>
              <a:t>includes a </a:t>
            </a:r>
            <a:r>
              <a:rPr sz="1400" spc="-5" dirty="0">
                <a:latin typeface="Calibri"/>
                <a:cs typeface="Calibri"/>
              </a:rPr>
              <a:t>CIDR block  IPv4 address 172.16.0.0/16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VPC. </a:t>
            </a:r>
            <a:r>
              <a:rPr sz="1400" spc="-10" dirty="0">
                <a:latin typeface="Calibri"/>
                <a:cs typeface="Calibri"/>
              </a:rPr>
              <a:t>Two </a:t>
            </a:r>
            <a:r>
              <a:rPr sz="1400" spc="-5" dirty="0">
                <a:latin typeface="Calibri"/>
                <a:cs typeface="Calibri"/>
              </a:rPr>
              <a:t>subnets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different IPv4 address  </a:t>
            </a:r>
            <a:r>
              <a:rPr sz="1400" dirty="0">
                <a:latin typeface="Calibri"/>
                <a:cs typeface="Calibri"/>
              </a:rPr>
              <a:t>ranges </a:t>
            </a:r>
            <a:r>
              <a:rPr sz="1400" spc="-5" dirty="0">
                <a:latin typeface="Calibri"/>
                <a:cs typeface="Calibri"/>
              </a:rPr>
              <a:t>172.16.10.0/24 and 172.16.20.0/24, </a:t>
            </a:r>
            <a:r>
              <a:rPr sz="1400" dirty="0">
                <a:latin typeface="Calibri"/>
                <a:cs typeface="Calibri"/>
              </a:rPr>
              <a:t>and these </a:t>
            </a:r>
            <a:r>
              <a:rPr sz="1400" spc="-5" dirty="0">
                <a:latin typeface="Calibri"/>
                <a:cs typeface="Calibri"/>
              </a:rPr>
              <a:t>subnets </a:t>
            </a:r>
            <a:r>
              <a:rPr sz="1400" dirty="0">
                <a:latin typeface="Calibri"/>
                <a:cs typeface="Calibri"/>
              </a:rPr>
              <a:t>are </a:t>
            </a:r>
            <a:r>
              <a:rPr sz="1400" spc="-5" dirty="0">
                <a:latin typeface="Calibri"/>
                <a:cs typeface="Calibri"/>
              </a:rPr>
              <a:t>placed </a:t>
            </a:r>
            <a:r>
              <a:rPr sz="1400" dirty="0">
                <a:latin typeface="Calibri"/>
                <a:cs typeface="Calibri"/>
              </a:rPr>
              <a:t>in  </a:t>
            </a:r>
            <a:r>
              <a:rPr sz="1400" spc="-5" dirty="0">
                <a:latin typeface="Calibri"/>
                <a:cs typeface="Calibri"/>
              </a:rPr>
              <a:t>different </a:t>
            </a:r>
            <a:r>
              <a:rPr sz="1400" dirty="0">
                <a:latin typeface="Calibri"/>
                <a:cs typeface="Calibri"/>
              </a:rPr>
              <a:t>Availability Zones, and </a:t>
            </a:r>
            <a:r>
              <a:rPr sz="1400" spc="-5" dirty="0">
                <a:latin typeface="Calibri"/>
                <a:cs typeface="Calibri"/>
              </a:rPr>
              <a:t>route </a:t>
            </a:r>
            <a:r>
              <a:rPr sz="1400" dirty="0">
                <a:latin typeface="Calibri"/>
                <a:cs typeface="Calibri"/>
              </a:rPr>
              <a:t>tables are also </a:t>
            </a:r>
            <a:r>
              <a:rPr sz="1400" spc="-5" dirty="0">
                <a:latin typeface="Calibri"/>
                <a:cs typeface="Calibri"/>
              </a:rPr>
              <a:t>used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specify local  routes.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5051" y="1460500"/>
            <a:ext cx="5562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-5" dirty="0" smtClean="0">
                <a:latin typeface="Calibri"/>
                <a:cs typeface="Calibri"/>
              </a:rPr>
              <a:t>28. AWS Virtual Private </a:t>
            </a:r>
            <a:endParaRPr lang="en-US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503153"/>
            <a:ext cx="5666740" cy="904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https://www.cloudberrylab.com/blog/creating-and-accessing-amazon-s3-vpc- </a:t>
            </a:r>
            <a:r>
              <a:rPr sz="14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endpoint/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https://aws.amazon.com/blogs/aws/new-vpc-endpoint-for-amazon-s3/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921388"/>
            <a:ext cx="5758180" cy="224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NAT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Gateways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400"/>
              </a:lnSpc>
              <a:spcBef>
                <a:spcPts val="980"/>
              </a:spcBef>
            </a:pPr>
            <a:r>
              <a:rPr sz="1400" spc="-5" dirty="0">
                <a:latin typeface="Calibri"/>
                <a:cs typeface="Calibri"/>
              </a:rPr>
              <a:t>In order </a:t>
            </a:r>
            <a:r>
              <a:rPr sz="1400" dirty="0">
                <a:latin typeface="Calibri"/>
                <a:cs typeface="Calibri"/>
              </a:rPr>
              <a:t>to provide </a:t>
            </a:r>
            <a:r>
              <a:rPr sz="1400" spc="-5" dirty="0">
                <a:latin typeface="Calibri"/>
                <a:cs typeface="Calibri"/>
              </a:rPr>
              <a:t>the Internet </a:t>
            </a:r>
            <a:r>
              <a:rPr sz="1400" dirty="0">
                <a:latin typeface="Calibri"/>
                <a:cs typeface="Calibri"/>
              </a:rPr>
              <a:t>in private </a:t>
            </a:r>
            <a:r>
              <a:rPr sz="1400" spc="-5" dirty="0">
                <a:latin typeface="Calibri"/>
                <a:cs typeface="Calibri"/>
              </a:rPr>
              <a:t>subnet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use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Network  address translation (NAT) gateway. </a:t>
            </a:r>
            <a:r>
              <a:rPr sz="1400" dirty="0">
                <a:latin typeface="Calibri"/>
                <a:cs typeface="Calibri"/>
              </a:rPr>
              <a:t>NAT gateways </a:t>
            </a:r>
            <a:r>
              <a:rPr sz="1400" spc="-5" dirty="0">
                <a:latin typeface="Calibri"/>
                <a:cs typeface="Calibri"/>
              </a:rPr>
              <a:t>support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IPv4 and do not  support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IPv6 </a:t>
            </a:r>
            <a:r>
              <a:rPr sz="1400" dirty="0">
                <a:latin typeface="Calibri"/>
                <a:cs typeface="Calibri"/>
              </a:rPr>
              <a:t>network </a:t>
            </a:r>
            <a:r>
              <a:rPr sz="1400" spc="-5" dirty="0">
                <a:latin typeface="Calibri"/>
                <a:cs typeface="Calibri"/>
              </a:rPr>
              <a:t>traffic. </a:t>
            </a:r>
            <a:r>
              <a:rPr sz="1400" dirty="0">
                <a:latin typeface="Calibri"/>
                <a:cs typeface="Calibri"/>
              </a:rPr>
              <a:t>NAT </a:t>
            </a:r>
            <a:r>
              <a:rPr sz="1400" spc="-5" dirty="0">
                <a:latin typeface="Calibri"/>
                <a:cs typeface="Calibri"/>
              </a:rPr>
              <a:t>gateways </a:t>
            </a:r>
            <a:r>
              <a:rPr sz="1400" dirty="0">
                <a:latin typeface="Calibri"/>
                <a:cs typeface="Calibri"/>
              </a:rPr>
              <a:t>in AWS </a:t>
            </a:r>
            <a:r>
              <a:rPr sz="1400" spc="-5" dirty="0">
                <a:latin typeface="Calibri"/>
                <a:cs typeface="Calibri"/>
              </a:rPr>
              <a:t>environment behaves  </a:t>
            </a:r>
            <a:r>
              <a:rPr sz="1400" dirty="0">
                <a:latin typeface="Calibri"/>
                <a:cs typeface="Calibri"/>
              </a:rPr>
              <a:t>like a NAT </a:t>
            </a:r>
            <a:r>
              <a:rPr sz="1400" spc="-5" dirty="0">
                <a:latin typeface="Calibri"/>
                <a:cs typeface="Calibri"/>
              </a:rPr>
              <a:t>instance which </a:t>
            </a:r>
            <a:r>
              <a:rPr sz="1400" dirty="0">
                <a:latin typeface="Calibri"/>
                <a:cs typeface="Calibri"/>
              </a:rPr>
              <a:t>is easy </a:t>
            </a:r>
            <a:r>
              <a:rPr sz="1400" spc="-5" dirty="0">
                <a:latin typeface="Calibri"/>
                <a:cs typeface="Calibri"/>
              </a:rPr>
              <a:t>to manage and by default </a:t>
            </a:r>
            <a:r>
              <a:rPr sz="1400" dirty="0">
                <a:latin typeface="Calibri"/>
                <a:cs typeface="Calibri"/>
              </a:rPr>
              <a:t>highly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available.</a:t>
            </a:r>
            <a:endParaRPr sz="1400">
              <a:latin typeface="Calibri"/>
              <a:cs typeface="Calibri"/>
            </a:endParaRPr>
          </a:p>
          <a:p>
            <a:pPr marL="12700" marR="6985" algn="just">
              <a:lnSpc>
                <a:spcPct val="117100"/>
              </a:lnSpc>
              <a:spcBef>
                <a:spcPts val="985"/>
              </a:spcBef>
            </a:pP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charges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NAT </a:t>
            </a:r>
            <a:r>
              <a:rPr sz="1400" dirty="0">
                <a:latin typeface="Calibri"/>
                <a:cs typeface="Calibri"/>
              </a:rPr>
              <a:t>gateway </a:t>
            </a:r>
            <a:r>
              <a:rPr sz="1400" spc="-5" dirty="0">
                <a:latin typeface="Calibri"/>
                <a:cs typeface="Calibri"/>
              </a:rPr>
              <a:t>creation on hourly usage </a:t>
            </a:r>
            <a:r>
              <a:rPr sz="1400" dirty="0">
                <a:latin typeface="Calibri"/>
                <a:cs typeface="Calibri"/>
              </a:rPr>
              <a:t>basis. </a:t>
            </a:r>
            <a:r>
              <a:rPr sz="1400" spc="-5" dirty="0">
                <a:latin typeface="Calibri"/>
                <a:cs typeface="Calibri"/>
              </a:rPr>
              <a:t>AWS </a:t>
            </a:r>
            <a:r>
              <a:rPr sz="1400" dirty="0">
                <a:latin typeface="Calibri"/>
                <a:cs typeface="Calibri"/>
              </a:rPr>
              <a:t>also  </a:t>
            </a:r>
            <a:r>
              <a:rPr sz="1400" spc="-5" dirty="0">
                <a:latin typeface="Calibri"/>
                <a:cs typeface="Calibri"/>
              </a:rPr>
              <a:t>charges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data </a:t>
            </a:r>
            <a:r>
              <a:rPr sz="1400" dirty="0">
                <a:latin typeface="Calibri"/>
                <a:cs typeface="Calibri"/>
              </a:rPr>
              <a:t>transfer </a:t>
            </a:r>
            <a:r>
              <a:rPr sz="1400" spc="-5" dirty="0">
                <a:latin typeface="Calibri"/>
                <a:cs typeface="Calibri"/>
              </a:rPr>
              <a:t>from EC2 instance. If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need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know about </a:t>
            </a:r>
            <a:r>
              <a:rPr sz="1400" dirty="0">
                <a:latin typeface="Calibri"/>
                <a:cs typeface="Calibri"/>
              </a:rPr>
              <a:t>NAT  gateway </a:t>
            </a:r>
            <a:r>
              <a:rPr sz="1400" spc="-5" dirty="0">
                <a:latin typeface="Calibri"/>
                <a:cs typeface="Calibri"/>
              </a:rPr>
              <a:t>charges, simply </a:t>
            </a:r>
            <a:r>
              <a:rPr sz="1400" dirty="0">
                <a:latin typeface="Calibri"/>
                <a:cs typeface="Calibri"/>
              </a:rPr>
              <a:t>refer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below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table: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9192" y="5450973"/>
          <a:ext cx="5542280" cy="4543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2120"/>
                <a:gridCol w="2028825"/>
                <a:gridCol w="1791335"/>
              </a:tblGrid>
              <a:tr h="493648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b="1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ts val="1335"/>
                        </a:lnSpc>
                      </a:pPr>
                      <a:r>
                        <a:rPr sz="1400" b="1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Price per </a:t>
                      </a:r>
                      <a:r>
                        <a:rPr sz="1400" b="1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NAT</a:t>
                      </a:r>
                      <a:r>
                        <a:rPr sz="1400" b="1" spc="-3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gateway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R="641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b="1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($/hour)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4295" algn="ctr">
                        <a:lnSpc>
                          <a:spcPts val="1335"/>
                        </a:lnSpc>
                      </a:pPr>
                      <a:r>
                        <a:rPr sz="1400" b="1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Price per GB</a:t>
                      </a:r>
                      <a:r>
                        <a:rPr sz="1400" b="1" spc="-1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R="723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b="1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processed ($)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370332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US East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(N.</a:t>
                      </a:r>
                      <a:r>
                        <a:rPr sz="1400" spc="-4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Virginia)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740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</a:tr>
              <a:tr h="368807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US East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(Ohio)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7740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</a:tr>
              <a:tr h="368807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US West</a:t>
                      </a:r>
                      <a:r>
                        <a:rPr sz="1400" spc="-3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(Oregon)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740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</a:tr>
              <a:tr h="586816">
                <a:tc>
                  <a:txBody>
                    <a:bodyPr/>
                    <a:lstStyle/>
                    <a:p>
                      <a:pPr marL="490220" marR="417830" indent="-60960">
                        <a:lnSpc>
                          <a:spcPct val="102099"/>
                        </a:lnSpc>
                        <a:spcBef>
                          <a:spcPts val="495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US West</a:t>
                      </a:r>
                      <a:r>
                        <a:rPr sz="1400" spc="-9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(N.  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California)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7406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5278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</a:tr>
              <a:tr h="370636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Canada</a:t>
                      </a:r>
                      <a:r>
                        <a:rPr sz="1400" spc="-1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(Central)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7406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solidFill>
                      <a:srgbClr val="F7F7F7"/>
                    </a:solidFill>
                  </a:tcPr>
                </a:tc>
              </a:tr>
              <a:tr h="368808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EU</a:t>
                      </a:r>
                      <a:r>
                        <a:rPr sz="1400" spc="-2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(Ireland)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7740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0.048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</a:tr>
              <a:tr h="368807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EU</a:t>
                      </a:r>
                      <a:r>
                        <a:rPr sz="1400" spc="-2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(London)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740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</a:tr>
              <a:tr h="370332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EU</a:t>
                      </a:r>
                      <a:r>
                        <a:rPr sz="1400" spc="-1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(Paris)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7740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</a:tr>
              <a:tr h="368807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EU</a:t>
                      </a:r>
                      <a:r>
                        <a:rPr sz="1400" spc="-1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(Frankfurt)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740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</a:tr>
              <a:tr h="508127">
                <a:tc>
                  <a:txBody>
                    <a:bodyPr/>
                    <a:lstStyle/>
                    <a:p>
                      <a:pPr marL="447675" marR="435609" indent="13335">
                        <a:lnSpc>
                          <a:spcPct val="102299"/>
                        </a:lnSpc>
                        <a:spcBef>
                          <a:spcPts val="49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Asia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Pacific  </a:t>
                      </a:r>
                      <a:r>
                        <a:rPr sz="1400" spc="-1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400" spc="-1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ga</a:t>
                      </a:r>
                      <a:r>
                        <a:rPr sz="1400" spc="-1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re)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7406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5278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09192" y="1552143"/>
          <a:ext cx="5543549" cy="2354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9464"/>
                <a:gridCol w="1584325"/>
                <a:gridCol w="1889760"/>
              </a:tblGrid>
              <a:tr h="369112"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Asia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Pacific</a:t>
                      </a:r>
                      <a:r>
                        <a:rPr sz="1400" spc="-2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(Tokyo)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0.062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</a:t>
                      </a:r>
                      <a:r>
                        <a:rPr sz="1400" spc="-1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solidFill>
                      <a:srgbClr val="F7F7F7"/>
                    </a:solidFill>
                  </a:tcPr>
                </a:tc>
              </a:tr>
              <a:tr h="370332"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Asia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Pacific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(Seoul)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</a:t>
                      </a:r>
                      <a:r>
                        <a:rPr sz="1400" spc="-1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</a:tr>
              <a:tr h="368807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Asia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Pacific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(Sydney)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</a:t>
                      </a:r>
                      <a:r>
                        <a:rPr sz="1400" spc="-1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solidFill>
                      <a:srgbClr val="F7F7F7"/>
                    </a:solidFill>
                  </a:tcPr>
                </a:tc>
              </a:tr>
              <a:tr h="370331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Asia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Pacific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(Mumbai)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</a:t>
                      </a:r>
                      <a:r>
                        <a:rPr sz="1400" spc="-1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/>
                </a:tc>
              </a:tr>
              <a:tr h="585215">
                <a:tc>
                  <a:txBody>
                    <a:bodyPr/>
                    <a:lstStyle/>
                    <a:p>
                      <a:pPr marL="633730" marR="490855" indent="-477520">
                        <a:lnSpc>
                          <a:spcPct val="101400"/>
                        </a:lnSpc>
                        <a:spcBef>
                          <a:spcPts val="505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South 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America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(São  Paulo)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26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0.093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7245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</a:t>
                      </a:r>
                      <a:r>
                        <a:rPr sz="1400" spc="-1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7F7F7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 marL="149225">
                        <a:lnSpc>
                          <a:spcPts val="165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AWS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GovCloud</a:t>
                      </a:r>
                      <a:r>
                        <a:rPr sz="1400" spc="-3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(US)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ts val="165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0.054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945" marB="0"/>
                </a:tc>
                <a:tc>
                  <a:txBody>
                    <a:bodyPr/>
                    <a:lstStyle/>
                    <a:p>
                      <a:pPr marR="724535" algn="r">
                        <a:lnSpc>
                          <a:spcPts val="165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0.0</a:t>
                      </a:r>
                      <a:r>
                        <a:rPr sz="1400" spc="-1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1400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945" marB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2004" y="4303750"/>
            <a:ext cx="5760085" cy="11550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400" b="1" dirty="0">
                <a:latin typeface="Calibri"/>
                <a:cs typeface="Calibri"/>
              </a:rPr>
              <a:t>Note:</a:t>
            </a:r>
            <a:r>
              <a:rPr sz="1400" b="1" spc="1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For</a:t>
            </a:r>
            <a:r>
              <a:rPr sz="1400" spc="2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more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detail</a:t>
            </a:r>
            <a:r>
              <a:rPr sz="1400" spc="2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related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2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price</a:t>
            </a:r>
            <a:r>
              <a:rPr sz="1400" spc="20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you</a:t>
            </a:r>
            <a:r>
              <a:rPr sz="1400" spc="1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can</a:t>
            </a:r>
            <a:r>
              <a:rPr sz="1400" spc="20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browse</a:t>
            </a:r>
            <a:r>
              <a:rPr sz="1400" spc="2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Amazon</a:t>
            </a:r>
            <a:r>
              <a:rPr sz="1400" b="1" spc="229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VPC</a:t>
            </a:r>
            <a:r>
              <a:rPr sz="1400" b="1" spc="22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pricing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400" spc="-5" dirty="0">
                <a:latin typeface="Calibri"/>
                <a:cs typeface="Calibri"/>
              </a:rPr>
              <a:t>page.</a:t>
            </a:r>
            <a:endParaRPr sz="1400">
              <a:latin typeface="Calibri"/>
              <a:cs typeface="Calibri"/>
            </a:endParaRPr>
          </a:p>
          <a:p>
            <a:pPr marL="12700" marR="7620">
              <a:lnSpc>
                <a:spcPct val="117900"/>
              </a:lnSpc>
              <a:spcBef>
                <a:spcPts val="969"/>
              </a:spcBef>
            </a:pPr>
            <a:r>
              <a:rPr sz="1400" b="1" dirty="0">
                <a:latin typeface="Calibri"/>
                <a:cs typeface="Calibri"/>
              </a:rPr>
              <a:t>Important</a:t>
            </a:r>
            <a:r>
              <a:rPr sz="1400" dirty="0">
                <a:latin typeface="Calibri"/>
                <a:cs typeface="Calibri"/>
              </a:rPr>
              <a:t>: </a:t>
            </a:r>
            <a:r>
              <a:rPr sz="1400" spc="-5" dirty="0">
                <a:latin typeface="Calibri"/>
                <a:cs typeface="Calibri"/>
              </a:rPr>
              <a:t>Before start configuring NAT </a:t>
            </a:r>
            <a:r>
              <a:rPr sz="1400" dirty="0">
                <a:latin typeface="Calibri"/>
                <a:cs typeface="Calibri"/>
              </a:rPr>
              <a:t>gateway, </a:t>
            </a:r>
            <a:r>
              <a:rPr sz="1400" spc="-5" dirty="0">
                <a:latin typeface="Calibri"/>
                <a:cs typeface="Calibri"/>
              </a:rPr>
              <a:t>ensure </a:t>
            </a:r>
            <a:r>
              <a:rPr sz="1400" dirty="0">
                <a:latin typeface="Calibri"/>
                <a:cs typeface="Calibri"/>
              </a:rPr>
              <a:t>in your AWS </a:t>
            </a:r>
            <a:r>
              <a:rPr sz="1400" spc="-5" dirty="0">
                <a:latin typeface="Calibri"/>
                <a:cs typeface="Calibri"/>
              </a:rPr>
              <a:t>account  that the Internet </a:t>
            </a:r>
            <a:r>
              <a:rPr sz="1400" dirty="0">
                <a:latin typeface="Calibri"/>
                <a:cs typeface="Calibri"/>
              </a:rPr>
              <a:t>Gateway is </a:t>
            </a:r>
            <a:r>
              <a:rPr sz="1400" spc="-5" dirty="0">
                <a:latin typeface="Calibri"/>
                <a:cs typeface="Calibri"/>
              </a:rPr>
              <a:t>attached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VPC.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972175"/>
            <a:ext cx="5758815" cy="4403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To configure NAT </a:t>
            </a:r>
            <a:r>
              <a:rPr sz="1400" dirty="0">
                <a:latin typeface="Calibri"/>
                <a:cs typeface="Calibri"/>
              </a:rPr>
              <a:t>gateways, </a:t>
            </a:r>
            <a:r>
              <a:rPr sz="1400" spc="-5" dirty="0">
                <a:latin typeface="Calibri"/>
                <a:cs typeface="Calibri"/>
              </a:rPr>
              <a:t>follow these simple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steps:</a:t>
            </a:r>
            <a:endParaRPr sz="1400">
              <a:latin typeface="Calibri"/>
              <a:cs typeface="Calibri"/>
            </a:endParaRPr>
          </a:p>
          <a:p>
            <a:pPr marL="469265" marR="10160" indent="-228600">
              <a:lnSpc>
                <a:spcPct val="110000"/>
              </a:lnSpc>
              <a:spcBef>
                <a:spcPts val="1100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first </a:t>
            </a:r>
            <a:r>
              <a:rPr sz="1400" spc="-5" dirty="0">
                <a:latin typeface="Calibri"/>
                <a:cs typeface="Calibri"/>
              </a:rPr>
              <a:t>step, route </a:t>
            </a:r>
            <a:r>
              <a:rPr sz="1400" dirty="0">
                <a:latin typeface="Calibri"/>
                <a:cs typeface="Calibri"/>
              </a:rPr>
              <a:t>table </a:t>
            </a:r>
            <a:r>
              <a:rPr sz="1400" spc="-5" dirty="0">
                <a:latin typeface="Calibri"/>
                <a:cs typeface="Calibri"/>
              </a:rPr>
              <a:t>must be associated </a:t>
            </a:r>
            <a:r>
              <a:rPr sz="1400" dirty="0">
                <a:latin typeface="Calibri"/>
                <a:cs typeface="Calibri"/>
              </a:rPr>
              <a:t>with private subnet to </a:t>
            </a:r>
            <a:r>
              <a:rPr sz="1400" spc="-5" dirty="0">
                <a:latin typeface="Calibri"/>
                <a:cs typeface="Calibri"/>
              </a:rPr>
              <a:t>direct  </a:t>
            </a:r>
            <a:r>
              <a:rPr sz="1400" spc="-10" dirty="0">
                <a:latin typeface="Calibri"/>
                <a:cs typeface="Calibri"/>
              </a:rPr>
              <a:t>Inbound </a:t>
            </a:r>
            <a:r>
              <a:rPr sz="1400" dirty="0">
                <a:latin typeface="Calibri"/>
                <a:cs typeface="Calibri"/>
              </a:rPr>
              <a:t>traffic to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NAT </a:t>
            </a:r>
            <a:r>
              <a:rPr sz="1400" spc="-5" dirty="0">
                <a:latin typeface="Calibri"/>
                <a:cs typeface="Calibri"/>
              </a:rPr>
              <a:t>gateway.</a:t>
            </a:r>
            <a:endParaRPr sz="1400">
              <a:latin typeface="Calibri"/>
              <a:cs typeface="Calibri"/>
            </a:endParaRPr>
          </a:p>
          <a:p>
            <a:pPr marL="469265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NAT gateway </a:t>
            </a:r>
            <a:r>
              <a:rPr sz="1400" spc="-5" dirty="0">
                <a:latin typeface="Calibri"/>
                <a:cs typeface="Calibri"/>
              </a:rPr>
              <a:t>must be associated </a:t>
            </a:r>
            <a:r>
              <a:rPr sz="1400" dirty="0">
                <a:latin typeface="Calibri"/>
                <a:cs typeface="Calibri"/>
              </a:rPr>
              <a:t>with an </a:t>
            </a:r>
            <a:r>
              <a:rPr sz="1400" spc="-5" dirty="0">
                <a:latin typeface="Calibri"/>
                <a:cs typeface="Calibri"/>
              </a:rPr>
              <a:t>Elastic IP address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(EIP).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VPC Peering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Connections</a:t>
            </a:r>
            <a:endParaRPr sz="1400">
              <a:latin typeface="Calibri"/>
              <a:cs typeface="Calibri"/>
            </a:endParaRPr>
          </a:p>
          <a:p>
            <a:pPr marL="12700" marR="8255" algn="just">
              <a:lnSpc>
                <a:spcPct val="117100"/>
              </a:lnSpc>
              <a:spcBef>
                <a:spcPts val="985"/>
              </a:spcBef>
            </a:pPr>
            <a:r>
              <a:rPr sz="1400" spc="-5" dirty="0">
                <a:latin typeface="Calibri"/>
                <a:cs typeface="Calibri"/>
              </a:rPr>
              <a:t>If </a:t>
            </a:r>
            <a:r>
              <a:rPr sz="1400" dirty="0">
                <a:latin typeface="Calibri"/>
                <a:cs typeface="Calibri"/>
              </a:rPr>
              <a:t>you are working with </a:t>
            </a:r>
            <a:r>
              <a:rPr sz="1400" spc="-5" dirty="0">
                <a:latin typeface="Calibri"/>
                <a:cs typeface="Calibri"/>
              </a:rPr>
              <a:t>multiple VPC </a:t>
            </a:r>
            <a:r>
              <a:rPr sz="1400" dirty="0">
                <a:latin typeface="Calibri"/>
                <a:cs typeface="Calibri"/>
              </a:rPr>
              <a:t>in your </a:t>
            </a:r>
            <a:r>
              <a:rPr sz="1400" spc="-5" dirty="0">
                <a:latin typeface="Calibri"/>
                <a:cs typeface="Calibri"/>
              </a:rPr>
              <a:t>account and </a:t>
            </a:r>
            <a:r>
              <a:rPr sz="1400" dirty="0">
                <a:latin typeface="Calibri"/>
                <a:cs typeface="Calibri"/>
              </a:rPr>
              <a:t>you want to </a:t>
            </a:r>
            <a:r>
              <a:rPr sz="1400" spc="-5" dirty="0">
                <a:latin typeface="Calibri"/>
                <a:cs typeface="Calibri"/>
              </a:rPr>
              <a:t>make  connection </a:t>
            </a:r>
            <a:r>
              <a:rPr sz="1400" dirty="0">
                <a:latin typeface="Calibri"/>
                <a:cs typeface="Calibri"/>
              </a:rPr>
              <a:t>between </a:t>
            </a:r>
            <a:r>
              <a:rPr sz="1400" spc="-5" dirty="0">
                <a:latin typeface="Calibri"/>
                <a:cs typeface="Calibri"/>
              </a:rPr>
              <a:t>them. VPC Peering </a:t>
            </a:r>
            <a:r>
              <a:rPr sz="1400" dirty="0">
                <a:latin typeface="Calibri"/>
                <a:cs typeface="Calibri"/>
              </a:rPr>
              <a:t>will provide </a:t>
            </a:r>
            <a:r>
              <a:rPr sz="1400" spc="-5" dirty="0">
                <a:latin typeface="Calibri"/>
                <a:cs typeface="Calibri"/>
              </a:rPr>
              <a:t>connectivity between </a:t>
            </a:r>
            <a:r>
              <a:rPr sz="1400" dirty="0">
                <a:latin typeface="Calibri"/>
                <a:cs typeface="Calibri"/>
              </a:rPr>
              <a:t>two  </a:t>
            </a:r>
            <a:r>
              <a:rPr sz="1400" spc="-10" dirty="0">
                <a:latin typeface="Calibri"/>
                <a:cs typeface="Calibri"/>
              </a:rPr>
              <a:t>VPCs.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17900"/>
              </a:lnSpc>
              <a:spcBef>
                <a:spcPts val="969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VPC peering connection </a:t>
            </a:r>
            <a:r>
              <a:rPr sz="1400" dirty="0">
                <a:latin typeface="Calibri"/>
                <a:cs typeface="Calibri"/>
              </a:rPr>
              <a:t>is a network </a:t>
            </a:r>
            <a:r>
              <a:rPr sz="1400" spc="-5" dirty="0">
                <a:latin typeface="Calibri"/>
                <a:cs typeface="Calibri"/>
              </a:rPr>
              <a:t>connection which enables network  </a:t>
            </a:r>
            <a:r>
              <a:rPr sz="1400" dirty="0">
                <a:latin typeface="Calibri"/>
                <a:cs typeface="Calibri"/>
              </a:rPr>
              <a:t>traffic </a:t>
            </a:r>
            <a:r>
              <a:rPr sz="1400" spc="-5" dirty="0">
                <a:latin typeface="Calibri"/>
                <a:cs typeface="Calibri"/>
              </a:rPr>
              <a:t>between </a:t>
            </a:r>
            <a:r>
              <a:rPr sz="1400" dirty="0">
                <a:latin typeface="Calibri"/>
                <a:cs typeface="Calibri"/>
              </a:rPr>
              <a:t>two </a:t>
            </a:r>
            <a:r>
              <a:rPr sz="1400" spc="-5" dirty="0">
                <a:latin typeface="Calibri"/>
                <a:cs typeface="Calibri"/>
              </a:rPr>
              <a:t>VPCs using </a:t>
            </a:r>
            <a:r>
              <a:rPr sz="1400" dirty="0">
                <a:latin typeface="Calibri"/>
                <a:cs typeface="Calibri"/>
              </a:rPr>
              <a:t>private IP </a:t>
            </a:r>
            <a:r>
              <a:rPr sz="1400" spc="-5" dirty="0">
                <a:latin typeface="Calibri"/>
                <a:cs typeface="Calibri"/>
              </a:rPr>
              <a:t>addresses </a:t>
            </a:r>
            <a:r>
              <a:rPr sz="1400" spc="5" dirty="0">
                <a:latin typeface="Calibri"/>
                <a:cs typeface="Calibri"/>
              </a:rPr>
              <a:t>or </a:t>
            </a:r>
            <a:r>
              <a:rPr sz="1400" spc="-5" dirty="0">
                <a:latin typeface="Calibri"/>
                <a:cs typeface="Calibri"/>
              </a:rPr>
              <a:t>IPv6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addresses.</a:t>
            </a:r>
            <a:endParaRPr sz="1400">
              <a:latin typeface="Calibri"/>
              <a:cs typeface="Calibri"/>
            </a:endParaRPr>
          </a:p>
          <a:p>
            <a:pPr marL="12700" marR="11430">
              <a:lnSpc>
                <a:spcPct val="118000"/>
              </a:lnSpc>
              <a:spcBef>
                <a:spcPts val="969"/>
              </a:spcBef>
            </a:pP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also create VPC </a:t>
            </a:r>
            <a:r>
              <a:rPr sz="1400" spc="-5" dirty="0">
                <a:latin typeface="Calibri"/>
                <a:cs typeface="Calibri"/>
              </a:rPr>
              <a:t>peering between VPCs </a:t>
            </a:r>
            <a:r>
              <a:rPr sz="1400" dirty="0">
                <a:latin typeface="Calibri"/>
                <a:cs typeface="Calibri"/>
              </a:rPr>
              <a:t>belong to </a:t>
            </a:r>
            <a:r>
              <a:rPr sz="1400" spc="-5" dirty="0">
                <a:latin typeface="Calibri"/>
                <a:cs typeface="Calibri"/>
              </a:rPr>
              <a:t>different accounts or  accounts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different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regions.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following </a:t>
            </a:r>
            <a:r>
              <a:rPr sz="1400" spc="-5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will give </a:t>
            </a:r>
            <a:r>
              <a:rPr sz="1400" spc="-5" dirty="0">
                <a:latin typeface="Calibri"/>
                <a:cs typeface="Calibri"/>
              </a:rPr>
              <a:t>better picture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understand VPC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peering: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5203" y="5037200"/>
            <a:ext cx="1009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(VPC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Peering)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790056"/>
            <a:ext cx="5758180" cy="3121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Virtual Private Network (VPN)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Connections</a:t>
            </a:r>
            <a:endParaRPr sz="1400">
              <a:latin typeface="Calibri"/>
              <a:cs typeface="Calibri"/>
            </a:endParaRPr>
          </a:p>
          <a:p>
            <a:pPr marL="12700" marR="6350" algn="just">
              <a:lnSpc>
                <a:spcPct val="117100"/>
              </a:lnSpc>
              <a:spcBef>
                <a:spcPts val="994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a generic </a:t>
            </a:r>
            <a:r>
              <a:rPr sz="1400" spc="-5" dirty="0">
                <a:latin typeface="Calibri"/>
                <a:cs typeface="Calibri"/>
              </a:rPr>
              <a:t>term, </a:t>
            </a:r>
            <a:r>
              <a:rPr sz="1400" dirty="0">
                <a:latin typeface="Calibri"/>
                <a:cs typeface="Calibri"/>
              </a:rPr>
              <a:t>VPN is a </a:t>
            </a:r>
            <a:r>
              <a:rPr sz="1400" spc="-5" dirty="0">
                <a:latin typeface="Calibri"/>
                <a:cs typeface="Calibri"/>
              </a:rPr>
              <a:t>technology through by which </a:t>
            </a:r>
            <a:r>
              <a:rPr sz="1400" dirty="0">
                <a:latin typeface="Calibri"/>
                <a:cs typeface="Calibri"/>
              </a:rPr>
              <a:t>you can </a:t>
            </a:r>
            <a:r>
              <a:rPr sz="1400" spc="-5" dirty="0">
                <a:latin typeface="Calibri"/>
                <a:cs typeface="Calibri"/>
              </a:rPr>
              <a:t>connect two  remote </a:t>
            </a:r>
            <a:r>
              <a:rPr sz="1400" dirty="0">
                <a:latin typeface="Calibri"/>
                <a:cs typeface="Calibri"/>
              </a:rPr>
              <a:t>network </a:t>
            </a:r>
            <a:r>
              <a:rPr sz="1400" spc="-1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some encapsulation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secure data transfer. Popular  protocols to configure VPN </a:t>
            </a:r>
            <a:r>
              <a:rPr sz="1400" dirty="0">
                <a:latin typeface="Calibri"/>
                <a:cs typeface="Calibri"/>
              </a:rPr>
              <a:t>are:</a:t>
            </a:r>
            <a:endParaRPr sz="1400">
              <a:latin typeface="Calibri"/>
              <a:cs typeface="Calibri"/>
            </a:endParaRPr>
          </a:p>
          <a:p>
            <a:pPr marL="469265" marR="2798445">
              <a:lnSpc>
                <a:spcPct val="17640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Internet </a:t>
            </a:r>
            <a:r>
              <a:rPr sz="1400" dirty="0">
                <a:latin typeface="Calibri"/>
                <a:cs typeface="Calibri"/>
              </a:rPr>
              <a:t>Protocol </a:t>
            </a:r>
            <a:r>
              <a:rPr sz="1400" spc="-5" dirty="0">
                <a:latin typeface="Calibri"/>
                <a:cs typeface="Calibri"/>
              </a:rPr>
              <a:t>Security </a:t>
            </a:r>
            <a:r>
              <a:rPr sz="1400" spc="-10" dirty="0">
                <a:latin typeface="Calibri"/>
                <a:cs typeface="Calibri"/>
              </a:rPr>
              <a:t>(IPSec)  </a:t>
            </a:r>
            <a:r>
              <a:rPr sz="1400" spc="-5" dirty="0">
                <a:latin typeface="Calibri"/>
                <a:cs typeface="Calibri"/>
              </a:rPr>
              <a:t>Layer to Tunneling Protocol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(L2TP)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Point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Point Tunneling </a:t>
            </a:r>
            <a:r>
              <a:rPr sz="1400" dirty="0">
                <a:latin typeface="Calibri"/>
                <a:cs typeface="Calibri"/>
              </a:rPr>
              <a:t>Protocol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(PPTP)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100"/>
              </a:lnSpc>
              <a:spcBef>
                <a:spcPts val="994"/>
              </a:spcBef>
            </a:pP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VPN allows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make connection </a:t>
            </a:r>
            <a:r>
              <a:rPr sz="1400" dirty="0">
                <a:latin typeface="Calibri"/>
                <a:cs typeface="Calibri"/>
              </a:rPr>
              <a:t>between your AWS </a:t>
            </a:r>
            <a:r>
              <a:rPr sz="1400" spc="-10" dirty="0">
                <a:latin typeface="Calibri"/>
                <a:cs typeface="Calibri"/>
              </a:rPr>
              <a:t>VPC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your own  network </a:t>
            </a:r>
            <a:r>
              <a:rPr sz="1400" spc="-5" dirty="0">
                <a:latin typeface="Calibri"/>
                <a:cs typeface="Calibri"/>
              </a:rPr>
              <a:t>by using IPSec </a:t>
            </a:r>
            <a:r>
              <a:rPr sz="1400" dirty="0">
                <a:latin typeface="Calibri"/>
                <a:cs typeface="Calibri"/>
              </a:rPr>
              <a:t>VPN </a:t>
            </a:r>
            <a:r>
              <a:rPr sz="1400" spc="-5" dirty="0">
                <a:latin typeface="Calibri"/>
                <a:cs typeface="Calibri"/>
              </a:rPr>
              <a:t>connections. </a:t>
            </a: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only does support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IPv4 </a:t>
            </a:r>
            <a:r>
              <a:rPr sz="1400" dirty="0">
                <a:latin typeface="Calibri"/>
                <a:cs typeface="Calibri"/>
              </a:rPr>
              <a:t>traffic  </a:t>
            </a:r>
            <a:r>
              <a:rPr sz="1400" spc="-5" dirty="0">
                <a:latin typeface="Calibri"/>
                <a:cs typeface="Calibri"/>
              </a:rPr>
              <a:t>through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VPN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9425431"/>
            <a:ext cx="41008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Single </a:t>
            </a:r>
            <a:r>
              <a:rPr sz="1400" b="1" spc="-5" dirty="0">
                <a:latin typeface="Calibri"/>
                <a:cs typeface="Calibri"/>
              </a:rPr>
              <a:t>and multiple VPN connection example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diagrams: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930018"/>
            <a:ext cx="2365375" cy="2500630"/>
          </a:xfrm>
          <a:custGeom>
            <a:avLst/>
            <a:gdLst/>
            <a:ahLst/>
            <a:cxnLst/>
            <a:rect l="l" t="t" r="r" b="b"/>
            <a:pathLst>
              <a:path w="2365375" h="2500629">
                <a:moveTo>
                  <a:pt x="0" y="232156"/>
                </a:moveTo>
                <a:lnTo>
                  <a:pt x="4717" y="185353"/>
                </a:lnTo>
                <a:lnTo>
                  <a:pt x="18247" y="141767"/>
                </a:lnTo>
                <a:lnTo>
                  <a:pt x="39657" y="102331"/>
                </a:lnTo>
                <a:lnTo>
                  <a:pt x="68011" y="67976"/>
                </a:lnTo>
                <a:lnTo>
                  <a:pt x="102377" y="39634"/>
                </a:lnTo>
                <a:lnTo>
                  <a:pt x="141821" y="18236"/>
                </a:lnTo>
                <a:lnTo>
                  <a:pt x="185408" y="4714"/>
                </a:lnTo>
                <a:lnTo>
                  <a:pt x="232206" y="0"/>
                </a:lnTo>
                <a:lnTo>
                  <a:pt x="2132584" y="0"/>
                </a:lnTo>
                <a:lnTo>
                  <a:pt x="2179392" y="4714"/>
                </a:lnTo>
                <a:lnTo>
                  <a:pt x="2222992" y="18236"/>
                </a:lnTo>
                <a:lnTo>
                  <a:pt x="2262448" y="39634"/>
                </a:lnTo>
                <a:lnTo>
                  <a:pt x="2296826" y="67976"/>
                </a:lnTo>
                <a:lnTo>
                  <a:pt x="2325192" y="102331"/>
                </a:lnTo>
                <a:lnTo>
                  <a:pt x="2346610" y="141767"/>
                </a:lnTo>
                <a:lnTo>
                  <a:pt x="2360147" y="185353"/>
                </a:lnTo>
                <a:lnTo>
                  <a:pt x="2364866" y="232156"/>
                </a:lnTo>
                <a:lnTo>
                  <a:pt x="2364866" y="2268220"/>
                </a:lnTo>
                <a:lnTo>
                  <a:pt x="2360147" y="2315028"/>
                </a:lnTo>
                <a:lnTo>
                  <a:pt x="2346610" y="2358628"/>
                </a:lnTo>
                <a:lnTo>
                  <a:pt x="2325192" y="2398084"/>
                </a:lnTo>
                <a:lnTo>
                  <a:pt x="2296826" y="2432462"/>
                </a:lnTo>
                <a:lnTo>
                  <a:pt x="2262448" y="2460828"/>
                </a:lnTo>
                <a:lnTo>
                  <a:pt x="2222992" y="2482246"/>
                </a:lnTo>
                <a:lnTo>
                  <a:pt x="2179392" y="2495783"/>
                </a:lnTo>
                <a:lnTo>
                  <a:pt x="2132584" y="2500503"/>
                </a:lnTo>
                <a:lnTo>
                  <a:pt x="232206" y="2500503"/>
                </a:lnTo>
                <a:lnTo>
                  <a:pt x="185408" y="2495783"/>
                </a:lnTo>
                <a:lnTo>
                  <a:pt x="141821" y="2482246"/>
                </a:lnTo>
                <a:lnTo>
                  <a:pt x="102377" y="2460828"/>
                </a:lnTo>
                <a:lnTo>
                  <a:pt x="68011" y="2432462"/>
                </a:lnTo>
                <a:lnTo>
                  <a:pt x="39657" y="2398084"/>
                </a:lnTo>
                <a:lnTo>
                  <a:pt x="18247" y="2358628"/>
                </a:lnTo>
                <a:lnTo>
                  <a:pt x="4717" y="2315028"/>
                </a:lnTo>
                <a:lnTo>
                  <a:pt x="0" y="2268220"/>
                </a:lnTo>
                <a:lnTo>
                  <a:pt x="0" y="23215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264" y="1667586"/>
            <a:ext cx="599147" cy="391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9207" y="2337307"/>
            <a:ext cx="1752600" cy="1733550"/>
          </a:xfrm>
          <a:custGeom>
            <a:avLst/>
            <a:gdLst/>
            <a:ahLst/>
            <a:cxnLst/>
            <a:rect l="l" t="t" r="r" b="b"/>
            <a:pathLst>
              <a:path w="1752600" h="1733550">
                <a:moveTo>
                  <a:pt x="0" y="170179"/>
                </a:moveTo>
                <a:lnTo>
                  <a:pt x="6081" y="124942"/>
                </a:lnTo>
                <a:lnTo>
                  <a:pt x="23242" y="84290"/>
                </a:lnTo>
                <a:lnTo>
                  <a:pt x="49860" y="49847"/>
                </a:lnTo>
                <a:lnTo>
                  <a:pt x="84309" y="23236"/>
                </a:lnTo>
                <a:lnTo>
                  <a:pt x="124965" y="6079"/>
                </a:lnTo>
                <a:lnTo>
                  <a:pt x="170205" y="0"/>
                </a:lnTo>
                <a:lnTo>
                  <a:pt x="1582318" y="0"/>
                </a:lnTo>
                <a:lnTo>
                  <a:pt x="1627556" y="6079"/>
                </a:lnTo>
                <a:lnTo>
                  <a:pt x="1668208" y="23236"/>
                </a:lnTo>
                <a:lnTo>
                  <a:pt x="1702650" y="49847"/>
                </a:lnTo>
                <a:lnTo>
                  <a:pt x="1729262" y="84290"/>
                </a:lnTo>
                <a:lnTo>
                  <a:pt x="1746418" y="124942"/>
                </a:lnTo>
                <a:lnTo>
                  <a:pt x="1752498" y="170179"/>
                </a:lnTo>
                <a:lnTo>
                  <a:pt x="1752498" y="1563116"/>
                </a:lnTo>
                <a:lnTo>
                  <a:pt x="1746418" y="1608353"/>
                </a:lnTo>
                <a:lnTo>
                  <a:pt x="1729262" y="1649005"/>
                </a:lnTo>
                <a:lnTo>
                  <a:pt x="1702650" y="1683448"/>
                </a:lnTo>
                <a:lnTo>
                  <a:pt x="1668208" y="1710059"/>
                </a:lnTo>
                <a:lnTo>
                  <a:pt x="1627556" y="1727216"/>
                </a:lnTo>
                <a:lnTo>
                  <a:pt x="1582318" y="1733296"/>
                </a:lnTo>
                <a:lnTo>
                  <a:pt x="170205" y="1733296"/>
                </a:lnTo>
                <a:lnTo>
                  <a:pt x="124965" y="1727216"/>
                </a:lnTo>
                <a:lnTo>
                  <a:pt x="84309" y="1710059"/>
                </a:lnTo>
                <a:lnTo>
                  <a:pt x="49860" y="1683448"/>
                </a:lnTo>
                <a:lnTo>
                  <a:pt x="23242" y="1649005"/>
                </a:lnTo>
                <a:lnTo>
                  <a:pt x="6081" y="1608353"/>
                </a:lnTo>
                <a:lnTo>
                  <a:pt x="0" y="1563116"/>
                </a:lnTo>
                <a:lnTo>
                  <a:pt x="0" y="17017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69110" y="3831463"/>
            <a:ext cx="746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VPC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1863" y="2160799"/>
            <a:ext cx="215884" cy="241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2363" y="2784030"/>
            <a:ext cx="544753" cy="574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17746" y="3354451"/>
            <a:ext cx="508634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VPC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200" b="1" spc="5" dirty="0">
                <a:latin typeface="Calibri"/>
                <a:cs typeface="Calibri"/>
              </a:rPr>
              <a:t>p</a:t>
            </a:r>
            <a:r>
              <a:rPr sz="1200" b="1" spc="-5" dirty="0">
                <a:latin typeface="Calibri"/>
                <a:cs typeface="Calibri"/>
              </a:rPr>
              <a:t>ee</a:t>
            </a:r>
            <a:r>
              <a:rPr sz="1200" b="1" dirty="0">
                <a:latin typeface="Calibri"/>
                <a:cs typeface="Calibri"/>
              </a:rPr>
              <a:t>ri</a:t>
            </a:r>
            <a:r>
              <a:rPr sz="1200" b="1" spc="5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96919" y="2697314"/>
            <a:ext cx="538175" cy="564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43201" y="1631949"/>
            <a:ext cx="1046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610">
              <a:lnSpc>
                <a:spcPct val="1333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VPC </a:t>
            </a:r>
            <a:r>
              <a:rPr sz="1200" b="1" spc="-10" dirty="0">
                <a:latin typeface="Calibri"/>
                <a:cs typeface="Calibri"/>
              </a:rPr>
              <a:t>Advitiya </a:t>
            </a:r>
            <a:r>
              <a:rPr sz="1200" b="1" dirty="0">
                <a:latin typeface="Calibri"/>
                <a:cs typeface="Calibri"/>
              </a:rPr>
              <a:t>A  </a:t>
            </a:r>
            <a:r>
              <a:rPr sz="1200" b="1" spc="-5" dirty="0">
                <a:latin typeface="Calibri"/>
                <a:cs typeface="Calibri"/>
              </a:rPr>
              <a:t>172.31.0.0/1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0761" y="3145493"/>
            <a:ext cx="1455420" cy="45910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200" b="1" spc="-5" dirty="0">
                <a:latin typeface="Calibri"/>
                <a:cs typeface="Calibri"/>
              </a:rPr>
              <a:t>172.31.10.0/2</a:t>
            </a:r>
            <a:endParaRPr sz="1200">
              <a:latin typeface="Calibri"/>
              <a:cs typeface="Calibri"/>
            </a:endParaRPr>
          </a:p>
          <a:p>
            <a:pPr marL="836930">
              <a:lnSpc>
                <a:spcPct val="100000"/>
              </a:lnSpc>
              <a:spcBef>
                <a:spcPts val="160"/>
              </a:spcBef>
            </a:pPr>
            <a:r>
              <a:rPr sz="1400" spc="-10" dirty="0">
                <a:latin typeface="Calibri"/>
                <a:cs typeface="Calibri"/>
              </a:rPr>
              <a:t>Instance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50638" y="1930018"/>
            <a:ext cx="2365375" cy="2500630"/>
          </a:xfrm>
          <a:custGeom>
            <a:avLst/>
            <a:gdLst/>
            <a:ahLst/>
            <a:cxnLst/>
            <a:rect l="l" t="t" r="r" b="b"/>
            <a:pathLst>
              <a:path w="2365375" h="2500629">
                <a:moveTo>
                  <a:pt x="0" y="232156"/>
                </a:moveTo>
                <a:lnTo>
                  <a:pt x="4719" y="185353"/>
                </a:lnTo>
                <a:lnTo>
                  <a:pt x="18256" y="141767"/>
                </a:lnTo>
                <a:lnTo>
                  <a:pt x="39674" y="102331"/>
                </a:lnTo>
                <a:lnTo>
                  <a:pt x="68040" y="67976"/>
                </a:lnTo>
                <a:lnTo>
                  <a:pt x="102418" y="39634"/>
                </a:lnTo>
                <a:lnTo>
                  <a:pt x="141874" y="18236"/>
                </a:lnTo>
                <a:lnTo>
                  <a:pt x="185474" y="4714"/>
                </a:lnTo>
                <a:lnTo>
                  <a:pt x="232283" y="0"/>
                </a:lnTo>
                <a:lnTo>
                  <a:pt x="2132711" y="0"/>
                </a:lnTo>
                <a:lnTo>
                  <a:pt x="2179477" y="4714"/>
                </a:lnTo>
                <a:lnTo>
                  <a:pt x="2223045" y="18236"/>
                </a:lnTo>
                <a:lnTo>
                  <a:pt x="2262479" y="39634"/>
                </a:lnTo>
                <a:lnTo>
                  <a:pt x="2296842" y="67976"/>
                </a:lnTo>
                <a:lnTo>
                  <a:pt x="2325199" y="102331"/>
                </a:lnTo>
                <a:lnTo>
                  <a:pt x="2346612" y="141767"/>
                </a:lnTo>
                <a:lnTo>
                  <a:pt x="2360147" y="185353"/>
                </a:lnTo>
                <a:lnTo>
                  <a:pt x="2364866" y="232156"/>
                </a:lnTo>
                <a:lnTo>
                  <a:pt x="2364866" y="2268220"/>
                </a:lnTo>
                <a:lnTo>
                  <a:pt x="2360147" y="2315028"/>
                </a:lnTo>
                <a:lnTo>
                  <a:pt x="2346612" y="2358628"/>
                </a:lnTo>
                <a:lnTo>
                  <a:pt x="2325199" y="2398084"/>
                </a:lnTo>
                <a:lnTo>
                  <a:pt x="2296842" y="2432462"/>
                </a:lnTo>
                <a:lnTo>
                  <a:pt x="2262479" y="2460828"/>
                </a:lnTo>
                <a:lnTo>
                  <a:pt x="2223045" y="2482246"/>
                </a:lnTo>
                <a:lnTo>
                  <a:pt x="2179477" y="2495783"/>
                </a:lnTo>
                <a:lnTo>
                  <a:pt x="2132711" y="2500503"/>
                </a:lnTo>
                <a:lnTo>
                  <a:pt x="232283" y="2500503"/>
                </a:lnTo>
                <a:lnTo>
                  <a:pt x="185474" y="2495783"/>
                </a:lnTo>
                <a:lnTo>
                  <a:pt x="141874" y="2482246"/>
                </a:lnTo>
                <a:lnTo>
                  <a:pt x="102418" y="2460828"/>
                </a:lnTo>
                <a:lnTo>
                  <a:pt x="68040" y="2432462"/>
                </a:lnTo>
                <a:lnTo>
                  <a:pt x="39674" y="2398084"/>
                </a:lnTo>
                <a:lnTo>
                  <a:pt x="18256" y="2358628"/>
                </a:lnTo>
                <a:lnTo>
                  <a:pt x="4719" y="2315028"/>
                </a:lnTo>
                <a:lnTo>
                  <a:pt x="0" y="2268220"/>
                </a:lnTo>
                <a:lnTo>
                  <a:pt x="0" y="23215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63540" y="1667586"/>
            <a:ext cx="599147" cy="391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65471" y="2337307"/>
            <a:ext cx="1752600" cy="1733550"/>
          </a:xfrm>
          <a:custGeom>
            <a:avLst/>
            <a:gdLst/>
            <a:ahLst/>
            <a:cxnLst/>
            <a:rect l="l" t="t" r="r" b="b"/>
            <a:pathLst>
              <a:path w="1752600" h="1733550">
                <a:moveTo>
                  <a:pt x="0" y="170179"/>
                </a:moveTo>
                <a:lnTo>
                  <a:pt x="6079" y="124942"/>
                </a:lnTo>
                <a:lnTo>
                  <a:pt x="23236" y="84290"/>
                </a:lnTo>
                <a:lnTo>
                  <a:pt x="49847" y="49847"/>
                </a:lnTo>
                <a:lnTo>
                  <a:pt x="84290" y="23236"/>
                </a:lnTo>
                <a:lnTo>
                  <a:pt x="124942" y="6079"/>
                </a:lnTo>
                <a:lnTo>
                  <a:pt x="170179" y="0"/>
                </a:lnTo>
                <a:lnTo>
                  <a:pt x="1582293" y="0"/>
                </a:lnTo>
                <a:lnTo>
                  <a:pt x="1627530" y="6079"/>
                </a:lnTo>
                <a:lnTo>
                  <a:pt x="1668182" y="23236"/>
                </a:lnTo>
                <a:lnTo>
                  <a:pt x="1702625" y="49847"/>
                </a:lnTo>
                <a:lnTo>
                  <a:pt x="1729236" y="84290"/>
                </a:lnTo>
                <a:lnTo>
                  <a:pt x="1746393" y="124942"/>
                </a:lnTo>
                <a:lnTo>
                  <a:pt x="1752473" y="170179"/>
                </a:lnTo>
                <a:lnTo>
                  <a:pt x="1752473" y="1563116"/>
                </a:lnTo>
                <a:lnTo>
                  <a:pt x="1746393" y="1608353"/>
                </a:lnTo>
                <a:lnTo>
                  <a:pt x="1729236" y="1649005"/>
                </a:lnTo>
                <a:lnTo>
                  <a:pt x="1702625" y="1683448"/>
                </a:lnTo>
                <a:lnTo>
                  <a:pt x="1668182" y="1710059"/>
                </a:lnTo>
                <a:lnTo>
                  <a:pt x="1627530" y="1727216"/>
                </a:lnTo>
                <a:lnTo>
                  <a:pt x="1582293" y="1733296"/>
                </a:lnTo>
                <a:lnTo>
                  <a:pt x="170179" y="1733296"/>
                </a:lnTo>
                <a:lnTo>
                  <a:pt x="124942" y="1727216"/>
                </a:lnTo>
                <a:lnTo>
                  <a:pt x="84290" y="1710059"/>
                </a:lnTo>
                <a:lnTo>
                  <a:pt x="49847" y="1683448"/>
                </a:lnTo>
                <a:lnTo>
                  <a:pt x="23236" y="1649005"/>
                </a:lnTo>
                <a:lnTo>
                  <a:pt x="6079" y="1608353"/>
                </a:lnTo>
                <a:lnTo>
                  <a:pt x="0" y="1563116"/>
                </a:lnTo>
                <a:lnTo>
                  <a:pt x="0" y="17017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706617" y="3831463"/>
            <a:ext cx="746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VPC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88101" y="2160799"/>
            <a:ext cx="215884" cy="2412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78601" y="2784030"/>
            <a:ext cx="544753" cy="574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32753" y="3365119"/>
            <a:ext cx="6311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Instance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80709" y="1631949"/>
            <a:ext cx="104266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333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VPC </a:t>
            </a:r>
            <a:r>
              <a:rPr sz="1200" b="1" spc="-10" dirty="0">
                <a:latin typeface="Calibri"/>
                <a:cs typeface="Calibri"/>
              </a:rPr>
              <a:t>Advitiya </a:t>
            </a:r>
            <a:r>
              <a:rPr sz="1200" b="1" dirty="0">
                <a:latin typeface="Calibri"/>
                <a:cs typeface="Calibri"/>
              </a:rPr>
              <a:t>B  </a:t>
            </a:r>
            <a:r>
              <a:rPr sz="1200" b="1" spc="-5" dirty="0">
                <a:latin typeface="Calibri"/>
                <a:cs typeface="Calibri"/>
              </a:rPr>
              <a:t>10.0.0.0/1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07889" y="3162427"/>
            <a:ext cx="754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10.0.10.0/2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35017" y="2941573"/>
            <a:ext cx="515620" cy="76200"/>
          </a:xfrm>
          <a:custGeom>
            <a:avLst/>
            <a:gdLst/>
            <a:ahLst/>
            <a:cxnLst/>
            <a:rect l="l" t="t" r="r" b="b"/>
            <a:pathLst>
              <a:path w="515620" h="76200">
                <a:moveTo>
                  <a:pt x="439420" y="49268"/>
                </a:moveTo>
                <a:lnTo>
                  <a:pt x="439420" y="76200"/>
                </a:lnTo>
                <a:lnTo>
                  <a:pt x="493268" y="49275"/>
                </a:lnTo>
                <a:lnTo>
                  <a:pt x="439420" y="49268"/>
                </a:lnTo>
                <a:close/>
              </a:path>
              <a:path w="515620" h="76200">
                <a:moveTo>
                  <a:pt x="439420" y="27043"/>
                </a:moveTo>
                <a:lnTo>
                  <a:pt x="439420" y="49268"/>
                </a:lnTo>
                <a:lnTo>
                  <a:pt x="452120" y="49275"/>
                </a:lnTo>
                <a:lnTo>
                  <a:pt x="452120" y="27050"/>
                </a:lnTo>
                <a:lnTo>
                  <a:pt x="439420" y="27043"/>
                </a:lnTo>
                <a:close/>
              </a:path>
              <a:path w="515620" h="76200">
                <a:moveTo>
                  <a:pt x="439420" y="0"/>
                </a:moveTo>
                <a:lnTo>
                  <a:pt x="439420" y="27043"/>
                </a:lnTo>
                <a:lnTo>
                  <a:pt x="452120" y="27050"/>
                </a:lnTo>
                <a:lnTo>
                  <a:pt x="452120" y="49275"/>
                </a:lnTo>
                <a:lnTo>
                  <a:pt x="493282" y="49268"/>
                </a:lnTo>
                <a:lnTo>
                  <a:pt x="515620" y="38100"/>
                </a:lnTo>
                <a:lnTo>
                  <a:pt x="439420" y="0"/>
                </a:lnTo>
                <a:close/>
              </a:path>
              <a:path w="515620" h="76200">
                <a:moveTo>
                  <a:pt x="127" y="26796"/>
                </a:moveTo>
                <a:lnTo>
                  <a:pt x="0" y="49021"/>
                </a:lnTo>
                <a:lnTo>
                  <a:pt x="439420" y="49268"/>
                </a:lnTo>
                <a:lnTo>
                  <a:pt x="439420" y="27043"/>
                </a:lnTo>
                <a:lnTo>
                  <a:pt x="127" y="267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79266" y="2941573"/>
            <a:ext cx="518159" cy="76200"/>
          </a:xfrm>
          <a:custGeom>
            <a:avLst/>
            <a:gdLst/>
            <a:ahLst/>
            <a:cxnLst/>
            <a:rect l="l" t="t" r="r" b="b"/>
            <a:pathLst>
              <a:path w="5181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9275"/>
                </a:lnTo>
                <a:lnTo>
                  <a:pt x="63500" y="49275"/>
                </a:lnTo>
                <a:lnTo>
                  <a:pt x="63500" y="27050"/>
                </a:lnTo>
                <a:lnTo>
                  <a:pt x="76200" y="27043"/>
                </a:lnTo>
                <a:lnTo>
                  <a:pt x="76200" y="0"/>
                </a:lnTo>
                <a:close/>
              </a:path>
              <a:path w="518160" h="76200">
                <a:moveTo>
                  <a:pt x="76200" y="27043"/>
                </a:moveTo>
                <a:lnTo>
                  <a:pt x="63500" y="27050"/>
                </a:lnTo>
                <a:lnTo>
                  <a:pt x="63500" y="49275"/>
                </a:lnTo>
                <a:lnTo>
                  <a:pt x="76200" y="49268"/>
                </a:lnTo>
                <a:lnTo>
                  <a:pt x="76200" y="27043"/>
                </a:lnTo>
                <a:close/>
              </a:path>
              <a:path w="518160" h="76200">
                <a:moveTo>
                  <a:pt x="76200" y="49268"/>
                </a:moveTo>
                <a:lnTo>
                  <a:pt x="63500" y="49275"/>
                </a:lnTo>
                <a:lnTo>
                  <a:pt x="76200" y="49275"/>
                </a:lnTo>
                <a:close/>
              </a:path>
              <a:path w="518160" h="76200">
                <a:moveTo>
                  <a:pt x="517652" y="26796"/>
                </a:moveTo>
                <a:lnTo>
                  <a:pt x="76200" y="27043"/>
                </a:lnTo>
                <a:lnTo>
                  <a:pt x="76200" y="49268"/>
                </a:lnTo>
                <a:lnTo>
                  <a:pt x="517652" y="49021"/>
                </a:lnTo>
                <a:lnTo>
                  <a:pt x="517652" y="267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2679" y="4726050"/>
            <a:ext cx="17780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(Single VPN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Connection)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9923" y="9481819"/>
            <a:ext cx="16821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(Multiple </a:t>
            </a:r>
            <a:r>
              <a:rPr sz="1200" dirty="0">
                <a:latin typeface="Calibri"/>
                <a:cs typeface="Calibri"/>
              </a:rPr>
              <a:t>VPN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Connection)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1290954"/>
            <a:ext cx="5676265" cy="328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5500115"/>
            <a:ext cx="5676265" cy="384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4036" y="3003550"/>
            <a:ext cx="4926965" cy="5162550"/>
          </a:xfrm>
          <a:custGeom>
            <a:avLst/>
            <a:gdLst/>
            <a:ahLst/>
            <a:cxnLst/>
            <a:rect l="l" t="t" r="r" b="b"/>
            <a:pathLst>
              <a:path w="4926965" h="5162550">
                <a:moveTo>
                  <a:pt x="0" y="483742"/>
                </a:moveTo>
                <a:lnTo>
                  <a:pt x="2214" y="437168"/>
                </a:lnTo>
                <a:lnTo>
                  <a:pt x="8720" y="391843"/>
                </a:lnTo>
                <a:lnTo>
                  <a:pt x="19318" y="347971"/>
                </a:lnTo>
                <a:lnTo>
                  <a:pt x="33803" y="305754"/>
                </a:lnTo>
                <a:lnTo>
                  <a:pt x="51974" y="265397"/>
                </a:lnTo>
                <a:lnTo>
                  <a:pt x="73627" y="227101"/>
                </a:lnTo>
                <a:lnTo>
                  <a:pt x="98561" y="191071"/>
                </a:lnTo>
                <a:lnTo>
                  <a:pt x="126572" y="157508"/>
                </a:lnTo>
                <a:lnTo>
                  <a:pt x="157458" y="126616"/>
                </a:lnTo>
                <a:lnTo>
                  <a:pt x="191016" y="98599"/>
                </a:lnTo>
                <a:lnTo>
                  <a:pt x="227045" y="73658"/>
                </a:lnTo>
                <a:lnTo>
                  <a:pt x="265341" y="51997"/>
                </a:lnTo>
                <a:lnTo>
                  <a:pt x="305702" y="33819"/>
                </a:lnTo>
                <a:lnTo>
                  <a:pt x="347925" y="19328"/>
                </a:lnTo>
                <a:lnTo>
                  <a:pt x="391808" y="8725"/>
                </a:lnTo>
                <a:lnTo>
                  <a:pt x="437148" y="2215"/>
                </a:lnTo>
                <a:lnTo>
                  <a:pt x="483743" y="0"/>
                </a:lnTo>
                <a:lnTo>
                  <a:pt x="4443095" y="0"/>
                </a:lnTo>
                <a:lnTo>
                  <a:pt x="4489690" y="2215"/>
                </a:lnTo>
                <a:lnTo>
                  <a:pt x="4535034" y="8725"/>
                </a:lnTo>
                <a:lnTo>
                  <a:pt x="4578922" y="19328"/>
                </a:lnTo>
                <a:lnTo>
                  <a:pt x="4621153" y="33819"/>
                </a:lnTo>
                <a:lnTo>
                  <a:pt x="4661522" y="51997"/>
                </a:lnTo>
                <a:lnTo>
                  <a:pt x="4699828" y="73658"/>
                </a:lnTo>
                <a:lnTo>
                  <a:pt x="4735867" y="98599"/>
                </a:lnTo>
                <a:lnTo>
                  <a:pt x="4769437" y="126616"/>
                </a:lnTo>
                <a:lnTo>
                  <a:pt x="4800334" y="157508"/>
                </a:lnTo>
                <a:lnTo>
                  <a:pt x="4828357" y="191071"/>
                </a:lnTo>
                <a:lnTo>
                  <a:pt x="4853301" y="227101"/>
                </a:lnTo>
                <a:lnTo>
                  <a:pt x="4874964" y="265397"/>
                </a:lnTo>
                <a:lnTo>
                  <a:pt x="4893143" y="305754"/>
                </a:lnTo>
                <a:lnTo>
                  <a:pt x="4907636" y="347971"/>
                </a:lnTo>
                <a:lnTo>
                  <a:pt x="4918239" y="391843"/>
                </a:lnTo>
                <a:lnTo>
                  <a:pt x="4924749" y="437168"/>
                </a:lnTo>
                <a:lnTo>
                  <a:pt x="4926965" y="483742"/>
                </a:lnTo>
                <a:lnTo>
                  <a:pt x="4926965" y="4678298"/>
                </a:lnTo>
                <a:lnTo>
                  <a:pt x="4924749" y="4724893"/>
                </a:lnTo>
                <a:lnTo>
                  <a:pt x="4918239" y="4770233"/>
                </a:lnTo>
                <a:lnTo>
                  <a:pt x="4907636" y="4814116"/>
                </a:lnTo>
                <a:lnTo>
                  <a:pt x="4893143" y="4856339"/>
                </a:lnTo>
                <a:lnTo>
                  <a:pt x="4874964" y="4896700"/>
                </a:lnTo>
                <a:lnTo>
                  <a:pt x="4853301" y="4934996"/>
                </a:lnTo>
                <a:lnTo>
                  <a:pt x="4828357" y="4971025"/>
                </a:lnTo>
                <a:lnTo>
                  <a:pt x="4800334" y="5004583"/>
                </a:lnTo>
                <a:lnTo>
                  <a:pt x="4769437" y="5035469"/>
                </a:lnTo>
                <a:lnTo>
                  <a:pt x="4735867" y="5063480"/>
                </a:lnTo>
                <a:lnTo>
                  <a:pt x="4699828" y="5088414"/>
                </a:lnTo>
                <a:lnTo>
                  <a:pt x="4661522" y="5110067"/>
                </a:lnTo>
                <a:lnTo>
                  <a:pt x="4621153" y="5128238"/>
                </a:lnTo>
                <a:lnTo>
                  <a:pt x="4578922" y="5142723"/>
                </a:lnTo>
                <a:lnTo>
                  <a:pt x="4535034" y="5153321"/>
                </a:lnTo>
                <a:lnTo>
                  <a:pt x="4489690" y="5159827"/>
                </a:lnTo>
                <a:lnTo>
                  <a:pt x="4443095" y="5162042"/>
                </a:lnTo>
                <a:lnTo>
                  <a:pt x="483743" y="5162042"/>
                </a:lnTo>
                <a:lnTo>
                  <a:pt x="437148" y="5159827"/>
                </a:lnTo>
                <a:lnTo>
                  <a:pt x="391808" y="5153321"/>
                </a:lnTo>
                <a:lnTo>
                  <a:pt x="347925" y="5142723"/>
                </a:lnTo>
                <a:lnTo>
                  <a:pt x="305702" y="5128238"/>
                </a:lnTo>
                <a:lnTo>
                  <a:pt x="265341" y="5110067"/>
                </a:lnTo>
                <a:lnTo>
                  <a:pt x="227045" y="5088414"/>
                </a:lnTo>
                <a:lnTo>
                  <a:pt x="191016" y="5063480"/>
                </a:lnTo>
                <a:lnTo>
                  <a:pt x="157458" y="5035469"/>
                </a:lnTo>
                <a:lnTo>
                  <a:pt x="126572" y="5004583"/>
                </a:lnTo>
                <a:lnTo>
                  <a:pt x="98561" y="4971025"/>
                </a:lnTo>
                <a:lnTo>
                  <a:pt x="73627" y="4934996"/>
                </a:lnTo>
                <a:lnTo>
                  <a:pt x="51974" y="4896700"/>
                </a:lnTo>
                <a:lnTo>
                  <a:pt x="33803" y="4856339"/>
                </a:lnTo>
                <a:lnTo>
                  <a:pt x="19318" y="4814116"/>
                </a:lnTo>
                <a:lnTo>
                  <a:pt x="8720" y="4770233"/>
                </a:lnTo>
                <a:lnTo>
                  <a:pt x="2214" y="4724893"/>
                </a:lnTo>
                <a:lnTo>
                  <a:pt x="0" y="4678298"/>
                </a:lnTo>
                <a:lnTo>
                  <a:pt x="0" y="48374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3738" y="3740658"/>
            <a:ext cx="4098290" cy="4227830"/>
          </a:xfrm>
          <a:custGeom>
            <a:avLst/>
            <a:gdLst/>
            <a:ahLst/>
            <a:cxnLst/>
            <a:rect l="l" t="t" r="r" b="b"/>
            <a:pathLst>
              <a:path w="4098290" h="4227830">
                <a:moveTo>
                  <a:pt x="0" y="402336"/>
                </a:moveTo>
                <a:lnTo>
                  <a:pt x="2707" y="355430"/>
                </a:lnTo>
                <a:lnTo>
                  <a:pt x="10630" y="310109"/>
                </a:lnTo>
                <a:lnTo>
                  <a:pt x="23464" y="266676"/>
                </a:lnTo>
                <a:lnTo>
                  <a:pt x="40908" y="225434"/>
                </a:lnTo>
                <a:lnTo>
                  <a:pt x="62658" y="186684"/>
                </a:lnTo>
                <a:lnTo>
                  <a:pt x="88414" y="150729"/>
                </a:lnTo>
                <a:lnTo>
                  <a:pt x="117871" y="117871"/>
                </a:lnTo>
                <a:lnTo>
                  <a:pt x="150729" y="88414"/>
                </a:lnTo>
                <a:lnTo>
                  <a:pt x="186684" y="62658"/>
                </a:lnTo>
                <a:lnTo>
                  <a:pt x="225434" y="40908"/>
                </a:lnTo>
                <a:lnTo>
                  <a:pt x="266676" y="23464"/>
                </a:lnTo>
                <a:lnTo>
                  <a:pt x="310109" y="10630"/>
                </a:lnTo>
                <a:lnTo>
                  <a:pt x="355430" y="2707"/>
                </a:lnTo>
                <a:lnTo>
                  <a:pt x="402336" y="0"/>
                </a:lnTo>
                <a:lnTo>
                  <a:pt x="3695446" y="0"/>
                </a:lnTo>
                <a:lnTo>
                  <a:pt x="3742375" y="2707"/>
                </a:lnTo>
                <a:lnTo>
                  <a:pt x="3787712" y="10630"/>
                </a:lnTo>
                <a:lnTo>
                  <a:pt x="3831155" y="23464"/>
                </a:lnTo>
                <a:lnTo>
                  <a:pt x="3872403" y="40908"/>
                </a:lnTo>
                <a:lnTo>
                  <a:pt x="3911153" y="62658"/>
                </a:lnTo>
                <a:lnTo>
                  <a:pt x="3947105" y="88414"/>
                </a:lnTo>
                <a:lnTo>
                  <a:pt x="3979957" y="117871"/>
                </a:lnTo>
                <a:lnTo>
                  <a:pt x="4009407" y="150729"/>
                </a:lnTo>
                <a:lnTo>
                  <a:pt x="4035154" y="186684"/>
                </a:lnTo>
                <a:lnTo>
                  <a:pt x="4056896" y="225434"/>
                </a:lnTo>
                <a:lnTo>
                  <a:pt x="4074331" y="266676"/>
                </a:lnTo>
                <a:lnTo>
                  <a:pt x="4087158" y="310109"/>
                </a:lnTo>
                <a:lnTo>
                  <a:pt x="4095075" y="355430"/>
                </a:lnTo>
                <a:lnTo>
                  <a:pt x="4097782" y="402336"/>
                </a:lnTo>
                <a:lnTo>
                  <a:pt x="4097782" y="3825367"/>
                </a:lnTo>
                <a:lnTo>
                  <a:pt x="4095075" y="3872272"/>
                </a:lnTo>
                <a:lnTo>
                  <a:pt x="4087158" y="3917593"/>
                </a:lnTo>
                <a:lnTo>
                  <a:pt x="4074331" y="3961026"/>
                </a:lnTo>
                <a:lnTo>
                  <a:pt x="4056896" y="4002268"/>
                </a:lnTo>
                <a:lnTo>
                  <a:pt x="4035154" y="4041018"/>
                </a:lnTo>
                <a:lnTo>
                  <a:pt x="4009407" y="4076973"/>
                </a:lnTo>
                <a:lnTo>
                  <a:pt x="3979957" y="4109831"/>
                </a:lnTo>
                <a:lnTo>
                  <a:pt x="3947105" y="4139288"/>
                </a:lnTo>
                <a:lnTo>
                  <a:pt x="3911153" y="4165044"/>
                </a:lnTo>
                <a:lnTo>
                  <a:pt x="3872403" y="4186794"/>
                </a:lnTo>
                <a:lnTo>
                  <a:pt x="3831155" y="4204238"/>
                </a:lnTo>
                <a:lnTo>
                  <a:pt x="3787712" y="4217072"/>
                </a:lnTo>
                <a:lnTo>
                  <a:pt x="3742375" y="4224995"/>
                </a:lnTo>
                <a:lnTo>
                  <a:pt x="3695446" y="4227703"/>
                </a:lnTo>
                <a:lnTo>
                  <a:pt x="402336" y="4227703"/>
                </a:lnTo>
                <a:lnTo>
                  <a:pt x="355430" y="4224995"/>
                </a:lnTo>
                <a:lnTo>
                  <a:pt x="310109" y="4217072"/>
                </a:lnTo>
                <a:lnTo>
                  <a:pt x="266676" y="4204238"/>
                </a:lnTo>
                <a:lnTo>
                  <a:pt x="225434" y="4186794"/>
                </a:lnTo>
                <a:lnTo>
                  <a:pt x="186684" y="4165044"/>
                </a:lnTo>
                <a:lnTo>
                  <a:pt x="150729" y="4139288"/>
                </a:lnTo>
                <a:lnTo>
                  <a:pt x="117871" y="4109831"/>
                </a:lnTo>
                <a:lnTo>
                  <a:pt x="88414" y="4076973"/>
                </a:lnTo>
                <a:lnTo>
                  <a:pt x="62658" y="4041018"/>
                </a:lnTo>
                <a:lnTo>
                  <a:pt x="40908" y="4002268"/>
                </a:lnTo>
                <a:lnTo>
                  <a:pt x="23464" y="3961026"/>
                </a:lnTo>
                <a:lnTo>
                  <a:pt x="10630" y="3917593"/>
                </a:lnTo>
                <a:lnTo>
                  <a:pt x="2707" y="3872272"/>
                </a:lnTo>
                <a:lnTo>
                  <a:pt x="0" y="3825367"/>
                </a:lnTo>
                <a:lnTo>
                  <a:pt x="0" y="40233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6641" y="3478187"/>
            <a:ext cx="601687" cy="391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3035" y="2664524"/>
            <a:ext cx="910348" cy="591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1548" y="4216019"/>
            <a:ext cx="3009900" cy="1261110"/>
          </a:xfrm>
          <a:custGeom>
            <a:avLst/>
            <a:gdLst/>
            <a:ahLst/>
            <a:cxnLst/>
            <a:rect l="l" t="t" r="r" b="b"/>
            <a:pathLst>
              <a:path w="3009900" h="1261110">
                <a:moveTo>
                  <a:pt x="0" y="123825"/>
                </a:moveTo>
                <a:lnTo>
                  <a:pt x="9739" y="75652"/>
                </a:lnTo>
                <a:lnTo>
                  <a:pt x="36290" y="36290"/>
                </a:lnTo>
                <a:lnTo>
                  <a:pt x="75652" y="9739"/>
                </a:lnTo>
                <a:lnTo>
                  <a:pt x="123825" y="0"/>
                </a:lnTo>
                <a:lnTo>
                  <a:pt x="2885566" y="0"/>
                </a:lnTo>
                <a:lnTo>
                  <a:pt x="2933739" y="9739"/>
                </a:lnTo>
                <a:lnTo>
                  <a:pt x="2973101" y="36290"/>
                </a:lnTo>
                <a:lnTo>
                  <a:pt x="2999652" y="75652"/>
                </a:lnTo>
                <a:lnTo>
                  <a:pt x="3009391" y="123825"/>
                </a:lnTo>
                <a:lnTo>
                  <a:pt x="3009391" y="1137030"/>
                </a:lnTo>
                <a:lnTo>
                  <a:pt x="2999652" y="1185183"/>
                </a:lnTo>
                <a:lnTo>
                  <a:pt x="2973101" y="1224502"/>
                </a:lnTo>
                <a:lnTo>
                  <a:pt x="2933739" y="1251009"/>
                </a:lnTo>
                <a:lnTo>
                  <a:pt x="2885566" y="1260728"/>
                </a:lnTo>
                <a:lnTo>
                  <a:pt x="123825" y="1260728"/>
                </a:lnTo>
                <a:lnTo>
                  <a:pt x="75652" y="1251009"/>
                </a:lnTo>
                <a:lnTo>
                  <a:pt x="36290" y="1224502"/>
                </a:lnTo>
                <a:lnTo>
                  <a:pt x="9739" y="1185183"/>
                </a:lnTo>
                <a:lnTo>
                  <a:pt x="0" y="1137030"/>
                </a:lnTo>
                <a:lnTo>
                  <a:pt x="0" y="12382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43098" y="3364230"/>
            <a:ext cx="1637664" cy="87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1650" algn="ctr">
              <a:lnSpc>
                <a:spcPct val="100000"/>
              </a:lnSpc>
              <a:spcBef>
                <a:spcPts val="100"/>
              </a:spcBef>
            </a:pPr>
            <a:r>
              <a:rPr sz="1100" b="0" spc="-10" dirty="0">
                <a:latin typeface="Calibri Light"/>
                <a:cs typeface="Calibri Light"/>
              </a:rPr>
              <a:t>virtual private</a:t>
            </a:r>
            <a:r>
              <a:rPr sz="1100" b="0" spc="-65" dirty="0">
                <a:latin typeface="Calibri Light"/>
                <a:cs typeface="Calibri Light"/>
              </a:rPr>
              <a:t> </a:t>
            </a:r>
            <a:r>
              <a:rPr sz="1100" b="0" spc="-10" dirty="0">
                <a:latin typeface="Calibri Light"/>
                <a:cs typeface="Calibri Light"/>
              </a:rPr>
              <a:t>cloud</a:t>
            </a:r>
            <a:endParaRPr sz="1100">
              <a:latin typeface="Calibri Light"/>
              <a:cs typeface="Calibri Light"/>
            </a:endParaRPr>
          </a:p>
          <a:p>
            <a:pPr marR="501650" algn="ctr">
              <a:lnSpc>
                <a:spcPct val="100000"/>
              </a:lnSpc>
              <a:spcBef>
                <a:spcPts val="35"/>
              </a:spcBef>
            </a:pPr>
            <a:r>
              <a:rPr sz="1200" b="0" spc="-10" dirty="0">
                <a:latin typeface="Calibri Light"/>
                <a:cs typeface="Calibri Light"/>
              </a:rPr>
              <a:t>172.16.0.0/16</a:t>
            </a:r>
            <a:endParaRPr sz="12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12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Calibri Light"/>
              <a:cs typeface="Calibri Light"/>
            </a:endParaRPr>
          </a:p>
          <a:p>
            <a:pPr marL="116205">
              <a:lnSpc>
                <a:spcPct val="100000"/>
              </a:lnSpc>
            </a:pPr>
            <a:r>
              <a:rPr sz="1100" b="0" spc="-5" dirty="0">
                <a:latin typeface="Calibri Light"/>
                <a:cs typeface="Calibri Light"/>
              </a:rPr>
              <a:t>VPC </a:t>
            </a:r>
            <a:r>
              <a:rPr sz="1100" b="0" spc="-15" dirty="0">
                <a:latin typeface="Calibri Light"/>
                <a:cs typeface="Calibri Light"/>
              </a:rPr>
              <a:t>subnet</a:t>
            </a:r>
            <a:r>
              <a:rPr sz="1100" b="0" spc="-85" dirty="0">
                <a:latin typeface="Calibri Light"/>
                <a:cs typeface="Calibri Light"/>
              </a:rPr>
              <a:t> </a:t>
            </a:r>
            <a:r>
              <a:rPr sz="1100" b="0" spc="-10" dirty="0">
                <a:latin typeface="Calibri Light"/>
                <a:cs typeface="Calibri Light"/>
              </a:rPr>
              <a:t>172.16.10.0/24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9539" y="4091807"/>
            <a:ext cx="111026" cy="72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0999" y="4369857"/>
            <a:ext cx="304800" cy="23495"/>
          </a:xfrm>
          <a:custGeom>
            <a:avLst/>
            <a:gdLst/>
            <a:ahLst/>
            <a:cxnLst/>
            <a:rect l="l" t="t" r="r" b="b"/>
            <a:pathLst>
              <a:path w="304800" h="23494">
                <a:moveTo>
                  <a:pt x="0" y="22946"/>
                </a:moveTo>
                <a:lnTo>
                  <a:pt x="0" y="0"/>
                </a:lnTo>
                <a:lnTo>
                  <a:pt x="304725" y="0"/>
                </a:lnTo>
                <a:lnTo>
                  <a:pt x="304725" y="22946"/>
                </a:lnTo>
                <a:lnTo>
                  <a:pt x="0" y="22946"/>
                </a:lnTo>
                <a:close/>
              </a:path>
            </a:pathLst>
          </a:custGeom>
          <a:solidFill>
            <a:srgbClr val="856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0999" y="4053646"/>
            <a:ext cx="304800" cy="319405"/>
          </a:xfrm>
          <a:custGeom>
            <a:avLst/>
            <a:gdLst/>
            <a:ahLst/>
            <a:cxnLst/>
            <a:rect l="l" t="t" r="r" b="b"/>
            <a:pathLst>
              <a:path w="304800" h="319405">
                <a:moveTo>
                  <a:pt x="304725" y="156743"/>
                </a:moveTo>
                <a:lnTo>
                  <a:pt x="0" y="156742"/>
                </a:lnTo>
                <a:lnTo>
                  <a:pt x="0" y="318937"/>
                </a:lnTo>
                <a:lnTo>
                  <a:pt x="304725" y="318938"/>
                </a:lnTo>
                <a:lnTo>
                  <a:pt x="304725" y="156743"/>
                </a:lnTo>
                <a:close/>
              </a:path>
              <a:path w="304800" h="319405">
                <a:moveTo>
                  <a:pt x="163251" y="0"/>
                </a:moveTo>
                <a:lnTo>
                  <a:pt x="117340" y="4944"/>
                </a:lnTo>
                <a:lnTo>
                  <a:pt x="63517" y="49240"/>
                </a:lnTo>
                <a:lnTo>
                  <a:pt x="52739" y="83139"/>
                </a:lnTo>
                <a:lnTo>
                  <a:pt x="52740" y="156742"/>
                </a:lnTo>
                <a:lnTo>
                  <a:pt x="102703" y="156743"/>
                </a:lnTo>
                <a:lnTo>
                  <a:pt x="102703" y="83139"/>
                </a:lnTo>
                <a:lnTo>
                  <a:pt x="103527" y="76111"/>
                </a:lnTo>
                <a:lnTo>
                  <a:pt x="109295" y="60650"/>
                </a:lnTo>
                <a:lnTo>
                  <a:pt x="124952" y="45188"/>
                </a:lnTo>
                <a:lnTo>
                  <a:pt x="155441" y="38161"/>
                </a:lnTo>
                <a:lnTo>
                  <a:pt x="236345" y="38161"/>
                </a:lnTo>
                <a:lnTo>
                  <a:pt x="223792" y="23003"/>
                </a:lnTo>
                <a:lnTo>
                  <a:pt x="192741" y="5135"/>
                </a:lnTo>
                <a:lnTo>
                  <a:pt x="163251" y="0"/>
                </a:lnTo>
                <a:close/>
              </a:path>
              <a:path w="304800" h="319405">
                <a:moveTo>
                  <a:pt x="236345" y="38161"/>
                </a:moveTo>
                <a:lnTo>
                  <a:pt x="155441" y="38161"/>
                </a:lnTo>
                <a:lnTo>
                  <a:pt x="184758" y="45189"/>
                </a:lnTo>
                <a:lnTo>
                  <a:pt x="200546" y="60650"/>
                </a:lnTo>
                <a:lnTo>
                  <a:pt x="206968" y="76111"/>
                </a:lnTo>
                <a:lnTo>
                  <a:pt x="208183" y="83139"/>
                </a:lnTo>
                <a:lnTo>
                  <a:pt x="208183" y="156743"/>
                </a:lnTo>
                <a:lnTo>
                  <a:pt x="256749" y="156743"/>
                </a:lnTo>
                <a:lnTo>
                  <a:pt x="256749" y="83139"/>
                </a:lnTo>
                <a:lnTo>
                  <a:pt x="245995" y="49814"/>
                </a:lnTo>
                <a:lnTo>
                  <a:pt x="236345" y="38161"/>
                </a:lnTo>
                <a:close/>
              </a:path>
            </a:pathLst>
          </a:custGeom>
          <a:solidFill>
            <a:srgbClr val="D9A7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94934" y="5613565"/>
            <a:ext cx="540448" cy="564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1570" y="2210832"/>
            <a:ext cx="525425" cy="6357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90442" y="2262378"/>
            <a:ext cx="1538605" cy="5175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23520">
              <a:lnSpc>
                <a:spcPct val="101899"/>
              </a:lnSpc>
              <a:spcBef>
                <a:spcPts val="60"/>
              </a:spcBef>
            </a:pPr>
            <a:r>
              <a:rPr sz="1600" b="1" spc="-10" dirty="0">
                <a:latin typeface="Calibri"/>
                <a:cs typeface="Calibri"/>
              </a:rPr>
              <a:t>Amazon </a:t>
            </a:r>
            <a:r>
              <a:rPr sz="1600" b="1" spc="-5" dirty="0">
                <a:latin typeface="Calibri"/>
                <a:cs typeface="Calibri"/>
              </a:rPr>
              <a:t>VPC  </a:t>
            </a:r>
            <a:r>
              <a:rPr sz="1600" b="1" spc="-10" dirty="0">
                <a:latin typeface="Calibri"/>
                <a:cs typeface="Calibri"/>
              </a:rPr>
              <a:t>Advitiya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Academy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11396" y="4532834"/>
            <a:ext cx="547065" cy="564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36491" y="6407963"/>
            <a:ext cx="941654" cy="9897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7319" y="3949573"/>
            <a:ext cx="4670425" cy="1817370"/>
          </a:xfrm>
          <a:custGeom>
            <a:avLst/>
            <a:gdLst/>
            <a:ahLst/>
            <a:cxnLst/>
            <a:rect l="l" t="t" r="r" b="b"/>
            <a:pathLst>
              <a:path w="4670425" h="1817370">
                <a:moveTo>
                  <a:pt x="0" y="178434"/>
                </a:moveTo>
                <a:lnTo>
                  <a:pt x="6373" y="130998"/>
                </a:lnTo>
                <a:lnTo>
                  <a:pt x="24360" y="88373"/>
                </a:lnTo>
                <a:lnTo>
                  <a:pt x="52260" y="52260"/>
                </a:lnTo>
                <a:lnTo>
                  <a:pt x="88373" y="24360"/>
                </a:lnTo>
                <a:lnTo>
                  <a:pt x="130998" y="6373"/>
                </a:lnTo>
                <a:lnTo>
                  <a:pt x="178435" y="0"/>
                </a:lnTo>
                <a:lnTo>
                  <a:pt x="4491608" y="0"/>
                </a:lnTo>
                <a:lnTo>
                  <a:pt x="4539045" y="6373"/>
                </a:lnTo>
                <a:lnTo>
                  <a:pt x="4581670" y="24360"/>
                </a:lnTo>
                <a:lnTo>
                  <a:pt x="4617783" y="52260"/>
                </a:lnTo>
                <a:lnTo>
                  <a:pt x="4645683" y="88373"/>
                </a:lnTo>
                <a:lnTo>
                  <a:pt x="4663670" y="130998"/>
                </a:lnTo>
                <a:lnTo>
                  <a:pt x="4670044" y="178434"/>
                </a:lnTo>
                <a:lnTo>
                  <a:pt x="4670044" y="1638807"/>
                </a:lnTo>
                <a:lnTo>
                  <a:pt x="4663670" y="1686254"/>
                </a:lnTo>
                <a:lnTo>
                  <a:pt x="4645683" y="1728902"/>
                </a:lnTo>
                <a:lnTo>
                  <a:pt x="4617783" y="1765045"/>
                </a:lnTo>
                <a:lnTo>
                  <a:pt x="4581670" y="1792976"/>
                </a:lnTo>
                <a:lnTo>
                  <a:pt x="4539045" y="1810987"/>
                </a:lnTo>
                <a:lnTo>
                  <a:pt x="4491608" y="1817369"/>
                </a:lnTo>
                <a:lnTo>
                  <a:pt x="178435" y="1817369"/>
                </a:lnTo>
                <a:lnTo>
                  <a:pt x="130998" y="1810987"/>
                </a:lnTo>
                <a:lnTo>
                  <a:pt x="88373" y="1792976"/>
                </a:lnTo>
                <a:lnTo>
                  <a:pt x="52260" y="1765046"/>
                </a:lnTo>
                <a:lnTo>
                  <a:pt x="24360" y="1728902"/>
                </a:lnTo>
                <a:lnTo>
                  <a:pt x="6373" y="1686254"/>
                </a:lnTo>
                <a:lnTo>
                  <a:pt x="0" y="1638807"/>
                </a:lnTo>
                <a:lnTo>
                  <a:pt x="0" y="178434"/>
                </a:lnTo>
                <a:close/>
              </a:path>
            </a:pathLst>
          </a:custGeom>
          <a:ln w="19050">
            <a:solidFill>
              <a:srgbClr val="F7971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17319" y="6065266"/>
            <a:ext cx="4670425" cy="1842135"/>
          </a:xfrm>
          <a:custGeom>
            <a:avLst/>
            <a:gdLst/>
            <a:ahLst/>
            <a:cxnLst/>
            <a:rect l="l" t="t" r="r" b="b"/>
            <a:pathLst>
              <a:path w="4670425" h="1842134">
                <a:moveTo>
                  <a:pt x="0" y="180848"/>
                </a:moveTo>
                <a:lnTo>
                  <a:pt x="6464" y="132747"/>
                </a:lnTo>
                <a:lnTo>
                  <a:pt x="24708" y="89539"/>
                </a:lnTo>
                <a:lnTo>
                  <a:pt x="53006" y="52943"/>
                </a:lnTo>
                <a:lnTo>
                  <a:pt x="89633" y="24675"/>
                </a:lnTo>
                <a:lnTo>
                  <a:pt x="132864" y="6455"/>
                </a:lnTo>
                <a:lnTo>
                  <a:pt x="180975" y="0"/>
                </a:lnTo>
                <a:lnTo>
                  <a:pt x="4489069" y="0"/>
                </a:lnTo>
                <a:lnTo>
                  <a:pt x="4537179" y="6455"/>
                </a:lnTo>
                <a:lnTo>
                  <a:pt x="4580410" y="24675"/>
                </a:lnTo>
                <a:lnTo>
                  <a:pt x="4617037" y="52943"/>
                </a:lnTo>
                <a:lnTo>
                  <a:pt x="4645335" y="89539"/>
                </a:lnTo>
                <a:lnTo>
                  <a:pt x="4663579" y="132747"/>
                </a:lnTo>
                <a:lnTo>
                  <a:pt x="4670044" y="180848"/>
                </a:lnTo>
                <a:lnTo>
                  <a:pt x="4670044" y="1661287"/>
                </a:lnTo>
                <a:lnTo>
                  <a:pt x="4663579" y="1709387"/>
                </a:lnTo>
                <a:lnTo>
                  <a:pt x="4645335" y="1752595"/>
                </a:lnTo>
                <a:lnTo>
                  <a:pt x="4617037" y="1789191"/>
                </a:lnTo>
                <a:lnTo>
                  <a:pt x="4580410" y="1817459"/>
                </a:lnTo>
                <a:lnTo>
                  <a:pt x="4537179" y="1835679"/>
                </a:lnTo>
                <a:lnTo>
                  <a:pt x="4489069" y="1842135"/>
                </a:lnTo>
                <a:lnTo>
                  <a:pt x="180975" y="1842135"/>
                </a:lnTo>
                <a:lnTo>
                  <a:pt x="132864" y="1835679"/>
                </a:lnTo>
                <a:lnTo>
                  <a:pt x="89633" y="1817459"/>
                </a:lnTo>
                <a:lnTo>
                  <a:pt x="53006" y="1789191"/>
                </a:lnTo>
                <a:lnTo>
                  <a:pt x="24708" y="1752595"/>
                </a:lnTo>
                <a:lnTo>
                  <a:pt x="6464" y="1709387"/>
                </a:lnTo>
                <a:lnTo>
                  <a:pt x="0" y="1661287"/>
                </a:lnTo>
                <a:lnTo>
                  <a:pt x="0" y="180848"/>
                </a:lnTo>
                <a:close/>
              </a:path>
            </a:pathLst>
          </a:custGeom>
          <a:ln w="19050">
            <a:solidFill>
              <a:srgbClr val="F7971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71548" y="6286881"/>
            <a:ext cx="3009900" cy="1261110"/>
          </a:xfrm>
          <a:custGeom>
            <a:avLst/>
            <a:gdLst/>
            <a:ahLst/>
            <a:cxnLst/>
            <a:rect l="l" t="t" r="r" b="b"/>
            <a:pathLst>
              <a:path w="3009900" h="1261110">
                <a:moveTo>
                  <a:pt x="0" y="123825"/>
                </a:moveTo>
                <a:lnTo>
                  <a:pt x="9739" y="75598"/>
                </a:lnTo>
                <a:lnTo>
                  <a:pt x="36290" y="36242"/>
                </a:lnTo>
                <a:lnTo>
                  <a:pt x="75652" y="9721"/>
                </a:lnTo>
                <a:lnTo>
                  <a:pt x="123825" y="0"/>
                </a:lnTo>
                <a:lnTo>
                  <a:pt x="2885566" y="0"/>
                </a:lnTo>
                <a:lnTo>
                  <a:pt x="2933739" y="9721"/>
                </a:lnTo>
                <a:lnTo>
                  <a:pt x="2973101" y="36242"/>
                </a:lnTo>
                <a:lnTo>
                  <a:pt x="2999652" y="75598"/>
                </a:lnTo>
                <a:lnTo>
                  <a:pt x="3009391" y="123825"/>
                </a:lnTo>
                <a:lnTo>
                  <a:pt x="3009391" y="1136903"/>
                </a:lnTo>
                <a:lnTo>
                  <a:pt x="2999652" y="1185130"/>
                </a:lnTo>
                <a:lnTo>
                  <a:pt x="2973101" y="1224486"/>
                </a:lnTo>
                <a:lnTo>
                  <a:pt x="2933739" y="1251007"/>
                </a:lnTo>
                <a:lnTo>
                  <a:pt x="2885566" y="1260728"/>
                </a:lnTo>
                <a:lnTo>
                  <a:pt x="123825" y="1260728"/>
                </a:lnTo>
                <a:lnTo>
                  <a:pt x="75652" y="1251007"/>
                </a:lnTo>
                <a:lnTo>
                  <a:pt x="36290" y="1224486"/>
                </a:lnTo>
                <a:lnTo>
                  <a:pt x="9739" y="1185130"/>
                </a:lnTo>
                <a:lnTo>
                  <a:pt x="0" y="1136903"/>
                </a:lnTo>
                <a:lnTo>
                  <a:pt x="0" y="12382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49539" y="6162669"/>
            <a:ext cx="111026" cy="72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50999" y="6440719"/>
            <a:ext cx="304800" cy="23495"/>
          </a:xfrm>
          <a:custGeom>
            <a:avLst/>
            <a:gdLst/>
            <a:ahLst/>
            <a:cxnLst/>
            <a:rect l="l" t="t" r="r" b="b"/>
            <a:pathLst>
              <a:path w="304800" h="23495">
                <a:moveTo>
                  <a:pt x="0" y="22946"/>
                </a:moveTo>
                <a:lnTo>
                  <a:pt x="0" y="0"/>
                </a:lnTo>
                <a:lnTo>
                  <a:pt x="304725" y="0"/>
                </a:lnTo>
                <a:lnTo>
                  <a:pt x="304725" y="22946"/>
                </a:lnTo>
                <a:lnTo>
                  <a:pt x="0" y="22946"/>
                </a:lnTo>
                <a:close/>
              </a:path>
            </a:pathLst>
          </a:custGeom>
          <a:solidFill>
            <a:srgbClr val="856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50998" y="6124508"/>
            <a:ext cx="304800" cy="319405"/>
          </a:xfrm>
          <a:custGeom>
            <a:avLst/>
            <a:gdLst/>
            <a:ahLst/>
            <a:cxnLst/>
            <a:rect l="l" t="t" r="r" b="b"/>
            <a:pathLst>
              <a:path w="304800" h="319404">
                <a:moveTo>
                  <a:pt x="304725" y="156743"/>
                </a:moveTo>
                <a:lnTo>
                  <a:pt x="0" y="156743"/>
                </a:lnTo>
                <a:lnTo>
                  <a:pt x="0" y="318938"/>
                </a:lnTo>
                <a:lnTo>
                  <a:pt x="304725" y="318938"/>
                </a:lnTo>
                <a:lnTo>
                  <a:pt x="304725" y="156743"/>
                </a:lnTo>
                <a:close/>
              </a:path>
              <a:path w="304800" h="319404">
                <a:moveTo>
                  <a:pt x="163251" y="0"/>
                </a:moveTo>
                <a:lnTo>
                  <a:pt x="117340" y="4944"/>
                </a:lnTo>
                <a:lnTo>
                  <a:pt x="63517" y="49240"/>
                </a:lnTo>
                <a:lnTo>
                  <a:pt x="52740" y="83139"/>
                </a:lnTo>
                <a:lnTo>
                  <a:pt x="52740" y="156743"/>
                </a:lnTo>
                <a:lnTo>
                  <a:pt x="102703" y="156743"/>
                </a:lnTo>
                <a:lnTo>
                  <a:pt x="102703" y="83139"/>
                </a:lnTo>
                <a:lnTo>
                  <a:pt x="103527" y="76111"/>
                </a:lnTo>
                <a:lnTo>
                  <a:pt x="109295" y="60650"/>
                </a:lnTo>
                <a:lnTo>
                  <a:pt x="124952" y="45189"/>
                </a:lnTo>
                <a:lnTo>
                  <a:pt x="155441" y="38161"/>
                </a:lnTo>
                <a:lnTo>
                  <a:pt x="236345" y="38161"/>
                </a:lnTo>
                <a:lnTo>
                  <a:pt x="223792" y="23003"/>
                </a:lnTo>
                <a:lnTo>
                  <a:pt x="192741" y="5135"/>
                </a:lnTo>
                <a:lnTo>
                  <a:pt x="163251" y="0"/>
                </a:lnTo>
                <a:close/>
              </a:path>
              <a:path w="304800" h="319404">
                <a:moveTo>
                  <a:pt x="236345" y="38161"/>
                </a:moveTo>
                <a:lnTo>
                  <a:pt x="155441" y="38161"/>
                </a:lnTo>
                <a:lnTo>
                  <a:pt x="184758" y="45189"/>
                </a:lnTo>
                <a:lnTo>
                  <a:pt x="200546" y="60650"/>
                </a:lnTo>
                <a:lnTo>
                  <a:pt x="206968" y="76111"/>
                </a:lnTo>
                <a:lnTo>
                  <a:pt x="208183" y="83139"/>
                </a:lnTo>
                <a:lnTo>
                  <a:pt x="208183" y="156743"/>
                </a:lnTo>
                <a:lnTo>
                  <a:pt x="256749" y="156743"/>
                </a:lnTo>
                <a:lnTo>
                  <a:pt x="256749" y="83139"/>
                </a:lnTo>
                <a:lnTo>
                  <a:pt x="245995" y="49814"/>
                </a:lnTo>
                <a:lnTo>
                  <a:pt x="236345" y="38161"/>
                </a:lnTo>
                <a:close/>
              </a:path>
            </a:pathLst>
          </a:custGeom>
          <a:solidFill>
            <a:srgbClr val="D9A7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58511" y="4691761"/>
            <a:ext cx="594995" cy="0"/>
          </a:xfrm>
          <a:custGeom>
            <a:avLst/>
            <a:gdLst/>
            <a:ahLst/>
            <a:cxnLst/>
            <a:rect l="l" t="t" r="r" b="b"/>
            <a:pathLst>
              <a:path w="594995">
                <a:moveTo>
                  <a:pt x="0" y="0"/>
                </a:moveTo>
                <a:lnTo>
                  <a:pt x="594740" y="0"/>
                </a:lnTo>
              </a:path>
            </a:pathLst>
          </a:custGeom>
          <a:ln w="2222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53253" y="4691761"/>
            <a:ext cx="635" cy="922019"/>
          </a:xfrm>
          <a:custGeom>
            <a:avLst/>
            <a:gdLst/>
            <a:ahLst/>
            <a:cxnLst/>
            <a:rect l="l" t="t" r="r" b="b"/>
            <a:pathLst>
              <a:path w="635" h="922020">
                <a:moveTo>
                  <a:pt x="0" y="0"/>
                </a:moveTo>
                <a:lnTo>
                  <a:pt x="381" y="921893"/>
                </a:lnTo>
              </a:path>
            </a:pathLst>
          </a:custGeom>
          <a:ln w="2222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8511" y="7179310"/>
            <a:ext cx="594995" cy="0"/>
          </a:xfrm>
          <a:custGeom>
            <a:avLst/>
            <a:gdLst/>
            <a:ahLst/>
            <a:cxnLst/>
            <a:rect l="l" t="t" r="r" b="b"/>
            <a:pathLst>
              <a:path w="594995">
                <a:moveTo>
                  <a:pt x="0" y="0"/>
                </a:moveTo>
                <a:lnTo>
                  <a:pt x="594740" y="0"/>
                </a:lnTo>
              </a:path>
            </a:pathLst>
          </a:custGeom>
          <a:ln w="2222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53126" y="6163945"/>
            <a:ext cx="635" cy="1015365"/>
          </a:xfrm>
          <a:custGeom>
            <a:avLst/>
            <a:gdLst/>
            <a:ahLst/>
            <a:cxnLst/>
            <a:rect l="l" t="t" r="r" b="b"/>
            <a:pathLst>
              <a:path w="635" h="1015364">
                <a:moveTo>
                  <a:pt x="126" y="1015364"/>
                </a:moveTo>
                <a:lnTo>
                  <a:pt x="0" y="0"/>
                </a:lnTo>
              </a:path>
            </a:pathLst>
          </a:custGeom>
          <a:ln w="2222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70019" y="6534785"/>
            <a:ext cx="983615" cy="0"/>
          </a:xfrm>
          <a:custGeom>
            <a:avLst/>
            <a:gdLst/>
            <a:ahLst/>
            <a:cxnLst/>
            <a:rect l="l" t="t" r="r" b="b"/>
            <a:pathLst>
              <a:path w="983614">
                <a:moveTo>
                  <a:pt x="0" y="0"/>
                </a:moveTo>
                <a:lnTo>
                  <a:pt x="983106" y="0"/>
                </a:lnTo>
              </a:path>
            </a:pathLst>
          </a:custGeom>
          <a:ln w="2222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8200" y="6734683"/>
            <a:ext cx="805180" cy="5715"/>
          </a:xfrm>
          <a:custGeom>
            <a:avLst/>
            <a:gdLst/>
            <a:ahLst/>
            <a:cxnLst/>
            <a:rect l="l" t="t" r="r" b="b"/>
            <a:pathLst>
              <a:path w="805179" h="5714">
                <a:moveTo>
                  <a:pt x="0" y="5587"/>
                </a:moveTo>
                <a:lnTo>
                  <a:pt x="804926" y="0"/>
                </a:lnTo>
              </a:path>
            </a:pathLst>
          </a:custGeom>
          <a:ln w="22224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58923" y="4690492"/>
            <a:ext cx="2609215" cy="317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172.16.10.1/24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Calibri"/>
              <a:cs typeface="Calibri"/>
            </a:endParaRPr>
          </a:p>
          <a:p>
            <a:pPr marR="328930" algn="r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st</a:t>
            </a:r>
            <a:r>
              <a:rPr sz="1100" b="1" spc="-5" dirty="0">
                <a:latin typeface="Calibri"/>
                <a:cs typeface="Calibri"/>
              </a:rPr>
              <a:t>an</a:t>
            </a:r>
            <a:r>
              <a:rPr sz="1100" b="1" spc="5" dirty="0">
                <a:latin typeface="Calibri"/>
                <a:cs typeface="Calibri"/>
              </a:rPr>
              <a:t>c</a:t>
            </a:r>
            <a:r>
              <a:rPr sz="1100" b="1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alibri"/>
              <a:cs typeface="Calibri"/>
            </a:endParaRPr>
          </a:p>
          <a:p>
            <a:pPr marR="1115060" algn="r">
              <a:lnSpc>
                <a:spcPct val="100000"/>
              </a:lnSpc>
            </a:pPr>
            <a:r>
              <a:rPr sz="1100" b="0" spc="-10" dirty="0">
                <a:solidFill>
                  <a:srgbClr val="F7971F"/>
                </a:solidFill>
                <a:latin typeface="Calibri Light"/>
                <a:cs typeface="Calibri Light"/>
              </a:rPr>
              <a:t>Availability</a:t>
            </a:r>
            <a:r>
              <a:rPr sz="1100" b="0" spc="-130" dirty="0">
                <a:solidFill>
                  <a:srgbClr val="F7971F"/>
                </a:solidFill>
                <a:latin typeface="Calibri Light"/>
                <a:cs typeface="Calibri Light"/>
              </a:rPr>
              <a:t> </a:t>
            </a:r>
            <a:r>
              <a:rPr sz="900" b="0" spc="-10" dirty="0">
                <a:solidFill>
                  <a:srgbClr val="F7971F"/>
                </a:solidFill>
                <a:latin typeface="Calibri Light"/>
                <a:cs typeface="Calibri Light"/>
              </a:rPr>
              <a:t>Zone</a:t>
            </a:r>
            <a:endParaRPr sz="900">
              <a:latin typeface="Calibri Light"/>
              <a:cs typeface="Calibri Light"/>
            </a:endParaRPr>
          </a:p>
          <a:p>
            <a:pPr marR="5080" algn="r">
              <a:lnSpc>
                <a:spcPct val="100000"/>
              </a:lnSpc>
              <a:spcBef>
                <a:spcPts val="805"/>
              </a:spcBef>
            </a:pPr>
            <a:r>
              <a:rPr sz="1100" b="1" dirty="0">
                <a:latin typeface="Calibri"/>
                <a:cs typeface="Calibri"/>
              </a:rPr>
              <a:t>r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spc="-5" dirty="0">
                <a:latin typeface="Calibri"/>
                <a:cs typeface="Calibri"/>
              </a:rPr>
              <a:t>u</a:t>
            </a:r>
            <a:r>
              <a:rPr sz="1100" b="1" dirty="0">
                <a:latin typeface="Calibri"/>
                <a:cs typeface="Calibri"/>
              </a:rPr>
              <a:t>ter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alibri"/>
              <a:cs typeface="Calibri"/>
            </a:endParaRPr>
          </a:p>
          <a:p>
            <a:pPr marR="1079500" algn="r">
              <a:lnSpc>
                <a:spcPct val="100000"/>
              </a:lnSpc>
            </a:pPr>
            <a:r>
              <a:rPr sz="1100" b="0" spc="-5" dirty="0">
                <a:latin typeface="Calibri Light"/>
                <a:cs typeface="Calibri Light"/>
              </a:rPr>
              <a:t>VPC </a:t>
            </a:r>
            <a:r>
              <a:rPr sz="1100" b="0" spc="-15" dirty="0">
                <a:latin typeface="Calibri Light"/>
                <a:cs typeface="Calibri Light"/>
              </a:rPr>
              <a:t>subnet</a:t>
            </a:r>
            <a:r>
              <a:rPr sz="1100" b="0" spc="-105" dirty="0">
                <a:latin typeface="Calibri Light"/>
                <a:cs typeface="Calibri Light"/>
              </a:rPr>
              <a:t> </a:t>
            </a:r>
            <a:r>
              <a:rPr sz="1100" b="0" spc="-10" dirty="0">
                <a:latin typeface="Calibri Light"/>
                <a:cs typeface="Calibri Light"/>
              </a:rPr>
              <a:t>172.16.20.0/24</a:t>
            </a:r>
            <a:endParaRPr sz="11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Calibri Light"/>
              <a:cs typeface="Calibri Light"/>
            </a:endParaRPr>
          </a:p>
          <a:p>
            <a:pPr marL="15113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172.16.20.1/24</a:t>
            </a:r>
            <a:endParaRPr sz="14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  <a:spcBef>
                <a:spcPts val="35"/>
              </a:spcBef>
            </a:pPr>
            <a:r>
              <a:rPr sz="1400" spc="-5" dirty="0">
                <a:latin typeface="Calibri"/>
                <a:cs typeface="Calibri"/>
              </a:rPr>
              <a:t>172.16.20.2/24</a:t>
            </a:r>
            <a:endParaRPr sz="14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  <a:spcBef>
                <a:spcPts val="15"/>
              </a:spcBef>
            </a:pPr>
            <a:r>
              <a:rPr sz="1400" spc="-5" dirty="0">
                <a:latin typeface="Calibri"/>
                <a:cs typeface="Calibri"/>
              </a:rPr>
              <a:t>172.16.20.3/24</a:t>
            </a:r>
            <a:endParaRPr sz="1400">
              <a:latin typeface="Calibri"/>
              <a:cs typeface="Calibri"/>
            </a:endParaRPr>
          </a:p>
          <a:p>
            <a:pPr marR="348615" algn="r">
              <a:lnSpc>
                <a:spcPct val="100000"/>
              </a:lnSpc>
              <a:spcBef>
                <a:spcPts val="705"/>
              </a:spcBef>
            </a:pP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st</a:t>
            </a:r>
            <a:r>
              <a:rPr sz="1100" b="1" spc="-5" dirty="0">
                <a:latin typeface="Calibri"/>
                <a:cs typeface="Calibri"/>
              </a:rPr>
              <a:t>an</a:t>
            </a:r>
            <a:r>
              <a:rPr sz="1100" b="1" spc="5" dirty="0">
                <a:latin typeface="Calibri"/>
                <a:cs typeface="Calibri"/>
              </a:rPr>
              <a:t>c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alibri"/>
              <a:cs typeface="Calibri"/>
            </a:endParaRPr>
          </a:p>
          <a:p>
            <a:pPr marR="1058545" algn="r">
              <a:lnSpc>
                <a:spcPct val="100000"/>
              </a:lnSpc>
            </a:pPr>
            <a:r>
              <a:rPr sz="1050" b="0" spc="-10" dirty="0">
                <a:solidFill>
                  <a:srgbClr val="F7971F"/>
                </a:solidFill>
                <a:latin typeface="Calibri Light"/>
                <a:cs typeface="Calibri Light"/>
              </a:rPr>
              <a:t>Availability</a:t>
            </a:r>
            <a:r>
              <a:rPr sz="1050" b="0" spc="-65" dirty="0">
                <a:solidFill>
                  <a:srgbClr val="F7971F"/>
                </a:solidFill>
                <a:latin typeface="Calibri Light"/>
                <a:cs typeface="Calibri Light"/>
              </a:rPr>
              <a:t> </a:t>
            </a:r>
            <a:r>
              <a:rPr sz="1050" b="0" spc="-10" dirty="0">
                <a:solidFill>
                  <a:srgbClr val="F7971F"/>
                </a:solidFill>
                <a:latin typeface="Calibri Light"/>
                <a:cs typeface="Calibri Light"/>
              </a:rPr>
              <a:t>Zone</a:t>
            </a:r>
            <a:endParaRPr sz="105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60500"/>
            <a:ext cx="4597400" cy="475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AWS </a:t>
            </a:r>
            <a:r>
              <a:rPr sz="1400" b="1" spc="-5" dirty="0">
                <a:latin typeface="Calibri"/>
                <a:cs typeface="Calibri"/>
              </a:rPr>
              <a:t>Virtual Private Cloud consists </a:t>
            </a:r>
            <a:r>
              <a:rPr sz="1400" b="1" dirty="0">
                <a:latin typeface="Calibri"/>
                <a:cs typeface="Calibri"/>
              </a:rPr>
              <a:t>the </a:t>
            </a:r>
            <a:r>
              <a:rPr sz="1400" b="1" spc="-5" dirty="0">
                <a:latin typeface="Calibri"/>
                <a:cs typeface="Calibri"/>
              </a:rPr>
              <a:t>following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components:</a:t>
            </a:r>
            <a:endParaRPr sz="1400">
              <a:latin typeface="Calibri"/>
              <a:cs typeface="Calibri"/>
            </a:endParaRPr>
          </a:p>
          <a:p>
            <a:pPr marL="12700" marR="3640454">
              <a:lnSpc>
                <a:spcPct val="17640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Subnets  Route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Security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Groups</a:t>
            </a:r>
            <a:endParaRPr sz="1400">
              <a:latin typeface="Calibri"/>
              <a:cs typeface="Calibri"/>
            </a:endParaRPr>
          </a:p>
          <a:p>
            <a:pPr marL="12700" marR="1890395">
              <a:lnSpc>
                <a:spcPts val="2980"/>
              </a:lnSpc>
              <a:spcBef>
                <a:spcPts val="300"/>
              </a:spcBef>
            </a:pPr>
            <a:r>
              <a:rPr sz="1400" spc="-5" dirty="0">
                <a:latin typeface="Calibri"/>
                <a:cs typeface="Calibri"/>
              </a:rPr>
              <a:t>Network </a:t>
            </a:r>
            <a:r>
              <a:rPr sz="1400" dirty="0">
                <a:latin typeface="Calibri"/>
                <a:cs typeface="Calibri"/>
              </a:rPr>
              <a:t>Access </a:t>
            </a:r>
            <a:r>
              <a:rPr sz="1400" spc="-5" dirty="0">
                <a:latin typeface="Calibri"/>
                <a:cs typeface="Calibri"/>
              </a:rPr>
              <a:t>Control Lists (NACLs)  Internet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Gateways</a:t>
            </a:r>
            <a:endParaRPr sz="1400">
              <a:latin typeface="Calibri"/>
              <a:cs typeface="Calibri"/>
            </a:endParaRPr>
          </a:p>
          <a:p>
            <a:pPr marL="12700" marR="2365375">
              <a:lnSpc>
                <a:spcPts val="2960"/>
              </a:lnSpc>
            </a:pPr>
            <a:r>
              <a:rPr sz="1400" spc="-5" dirty="0">
                <a:latin typeface="Calibri"/>
                <a:cs typeface="Calibri"/>
              </a:rPr>
              <a:t>Egress Only Internet </a:t>
            </a:r>
            <a:r>
              <a:rPr sz="1400" dirty="0">
                <a:latin typeface="Calibri"/>
                <a:cs typeface="Calibri"/>
              </a:rPr>
              <a:t>Gateways  </a:t>
            </a:r>
            <a:r>
              <a:rPr sz="1400" spc="-5" dirty="0">
                <a:latin typeface="Calibri"/>
                <a:cs typeface="Calibri"/>
              </a:rPr>
              <a:t>DHCP Options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Sets</a:t>
            </a:r>
            <a:endParaRPr sz="1400">
              <a:latin typeface="Calibri"/>
              <a:cs typeface="Calibri"/>
            </a:endParaRPr>
          </a:p>
          <a:p>
            <a:pPr marL="12700" marR="3523615">
              <a:lnSpc>
                <a:spcPts val="296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Elastic </a:t>
            </a:r>
            <a:r>
              <a:rPr sz="1400" spc="-10" dirty="0">
                <a:latin typeface="Calibri"/>
                <a:cs typeface="Calibri"/>
              </a:rPr>
              <a:t>IPs  </a:t>
            </a:r>
            <a:r>
              <a:rPr sz="1400" spc="-5" dirty="0">
                <a:latin typeface="Calibri"/>
                <a:cs typeface="Calibri"/>
              </a:rPr>
              <a:t>Endpoints  </a:t>
            </a:r>
            <a:r>
              <a:rPr sz="1400" dirty="0">
                <a:latin typeface="Calibri"/>
                <a:cs typeface="Calibri"/>
              </a:rPr>
              <a:t>NAT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Gateways</a:t>
            </a:r>
            <a:endParaRPr sz="1400">
              <a:latin typeface="Calibri"/>
              <a:cs typeface="Calibri"/>
            </a:endParaRPr>
          </a:p>
          <a:p>
            <a:pPr marL="12700" marR="2762885">
              <a:lnSpc>
                <a:spcPts val="2960"/>
              </a:lnSpc>
              <a:spcBef>
                <a:spcPts val="15"/>
              </a:spcBef>
            </a:pPr>
            <a:r>
              <a:rPr sz="1400" spc="-5" dirty="0">
                <a:latin typeface="Calibri"/>
                <a:cs typeface="Calibri"/>
              </a:rPr>
              <a:t>VPC Peering Connections  VPN Connections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734175"/>
            <a:ext cx="5760085" cy="3489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Subnets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100"/>
              </a:lnSpc>
              <a:spcBef>
                <a:spcPts val="980"/>
              </a:spcBef>
            </a:pPr>
            <a:r>
              <a:rPr sz="1400" spc="-5" dirty="0">
                <a:latin typeface="Calibri"/>
                <a:cs typeface="Calibri"/>
              </a:rPr>
              <a:t>In IPv4 scheme, </a:t>
            </a:r>
            <a:r>
              <a:rPr sz="1400" dirty="0">
                <a:latin typeface="Calibri"/>
                <a:cs typeface="Calibri"/>
              </a:rPr>
              <a:t>subnet is </a:t>
            </a:r>
            <a:r>
              <a:rPr sz="1400" spc="-5" dirty="0">
                <a:latin typeface="Calibri"/>
                <a:cs typeface="Calibri"/>
              </a:rPr>
              <a:t>segment of IP address </a:t>
            </a:r>
            <a:r>
              <a:rPr sz="1400" dirty="0">
                <a:latin typeface="Calibri"/>
                <a:cs typeface="Calibri"/>
              </a:rPr>
              <a:t>range. </a:t>
            </a:r>
            <a:r>
              <a:rPr sz="1400" spc="-5" dirty="0">
                <a:latin typeface="Calibri"/>
                <a:cs typeface="Calibri"/>
              </a:rPr>
              <a:t>If </a:t>
            </a:r>
            <a:r>
              <a:rPr sz="1400" dirty="0">
                <a:latin typeface="Calibri"/>
                <a:cs typeface="Calibri"/>
              </a:rPr>
              <a:t>you create </a:t>
            </a:r>
            <a:r>
              <a:rPr sz="1400" spc="-5" dirty="0">
                <a:latin typeface="Calibri"/>
                <a:cs typeface="Calibri"/>
              </a:rPr>
              <a:t>multiple  subnet </a:t>
            </a:r>
            <a:r>
              <a:rPr sz="1400" dirty="0">
                <a:latin typeface="Calibri"/>
                <a:cs typeface="Calibri"/>
              </a:rPr>
              <a:t>in a </a:t>
            </a:r>
            <a:r>
              <a:rPr sz="1400" spc="-5" dirty="0">
                <a:latin typeface="Calibri"/>
                <a:cs typeface="Calibri"/>
              </a:rPr>
              <a:t>VPC, </a:t>
            </a:r>
            <a:r>
              <a:rPr sz="1400" dirty="0">
                <a:latin typeface="Calibri"/>
                <a:cs typeface="Calibri"/>
              </a:rPr>
              <a:t>they </a:t>
            </a:r>
            <a:r>
              <a:rPr sz="1400" spc="-5" dirty="0">
                <a:latin typeface="Calibri"/>
                <a:cs typeface="Calibri"/>
              </a:rPr>
              <a:t>can be </a:t>
            </a:r>
            <a:r>
              <a:rPr sz="1400" dirty="0">
                <a:latin typeface="Calibri"/>
                <a:cs typeface="Calibri"/>
              </a:rPr>
              <a:t>treated as </a:t>
            </a:r>
            <a:r>
              <a:rPr sz="1400" spc="-5" dirty="0">
                <a:latin typeface="Calibri"/>
                <a:cs typeface="Calibri"/>
              </a:rPr>
              <a:t>different broadcast </a:t>
            </a:r>
            <a:r>
              <a:rPr sz="1400" spc="5" dirty="0">
                <a:latin typeface="Calibri"/>
                <a:cs typeface="Calibri"/>
              </a:rPr>
              <a:t>domain. </a:t>
            </a:r>
            <a:r>
              <a:rPr sz="1400" spc="-5" dirty="0">
                <a:latin typeface="Calibri"/>
                <a:cs typeface="Calibri"/>
              </a:rPr>
              <a:t>This </a:t>
            </a:r>
            <a:r>
              <a:rPr sz="1400" dirty="0">
                <a:latin typeface="Calibri"/>
                <a:cs typeface="Calibri"/>
              </a:rPr>
              <a:t>way  you </a:t>
            </a:r>
            <a:r>
              <a:rPr sz="1400" spc="-5" dirty="0">
                <a:latin typeface="Calibri"/>
                <a:cs typeface="Calibri"/>
              </a:rPr>
              <a:t>can separate </a:t>
            </a:r>
            <a:r>
              <a:rPr sz="1400" dirty="0">
                <a:latin typeface="Calibri"/>
                <a:cs typeface="Calibri"/>
              </a:rPr>
              <a:t>EC2 </a:t>
            </a:r>
            <a:r>
              <a:rPr sz="1400" spc="-5" dirty="0">
                <a:latin typeface="Calibri"/>
                <a:cs typeface="Calibri"/>
              </a:rPr>
              <a:t>instances.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order </a:t>
            </a:r>
            <a:r>
              <a:rPr sz="1400" dirty="0">
                <a:latin typeface="Calibri"/>
                <a:cs typeface="Calibri"/>
              </a:rPr>
              <a:t>to provide </a:t>
            </a:r>
            <a:r>
              <a:rPr sz="1400" spc="-5" dirty="0">
                <a:latin typeface="Calibri"/>
                <a:cs typeface="Calibri"/>
              </a:rPr>
              <a:t>intercommunication  among subnets,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may </a:t>
            </a:r>
            <a:r>
              <a:rPr sz="1400" dirty="0">
                <a:latin typeface="Calibri"/>
                <a:cs typeface="Calibri"/>
              </a:rPr>
              <a:t>write </a:t>
            </a:r>
            <a:r>
              <a:rPr sz="1400" spc="-5" dirty="0">
                <a:latin typeface="Calibri"/>
                <a:cs typeface="Calibri"/>
              </a:rPr>
              <a:t>route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route </a:t>
            </a:r>
            <a:r>
              <a:rPr sz="1400" dirty="0">
                <a:latin typeface="Calibri"/>
                <a:cs typeface="Calibri"/>
              </a:rPr>
              <a:t>tables. </a:t>
            </a: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VPC </a:t>
            </a:r>
            <a:r>
              <a:rPr sz="1400" dirty="0">
                <a:latin typeface="Calibri"/>
                <a:cs typeface="Calibri"/>
              </a:rPr>
              <a:t>there is a  limitation to </a:t>
            </a:r>
            <a:r>
              <a:rPr sz="1400" spc="-5" dirty="0">
                <a:latin typeface="Calibri"/>
                <a:cs typeface="Calibri"/>
              </a:rPr>
              <a:t>use </a:t>
            </a:r>
            <a:r>
              <a:rPr sz="1400" spc="-10" dirty="0">
                <a:latin typeface="Calibri"/>
                <a:cs typeface="Calibri"/>
              </a:rPr>
              <a:t>CIDR </a:t>
            </a:r>
            <a:r>
              <a:rPr sz="1400" spc="-5" dirty="0">
                <a:latin typeface="Calibri"/>
                <a:cs typeface="Calibri"/>
              </a:rPr>
              <a:t>blocks, largest subnet of /16 and smallest of /28 can be  used.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this course </a:t>
            </a:r>
            <a:r>
              <a:rPr sz="1400" dirty="0">
                <a:latin typeface="Calibri"/>
                <a:cs typeface="Calibri"/>
              </a:rPr>
              <a:t>we are assuming </a:t>
            </a:r>
            <a:r>
              <a:rPr sz="1400" spc="-5" dirty="0">
                <a:latin typeface="Calibri"/>
                <a:cs typeface="Calibri"/>
              </a:rPr>
              <a:t>that the candidate </a:t>
            </a:r>
            <a:r>
              <a:rPr sz="1400" dirty="0">
                <a:latin typeface="Calibri"/>
                <a:cs typeface="Calibri"/>
              </a:rPr>
              <a:t>has </a:t>
            </a:r>
            <a:r>
              <a:rPr sz="1400" spc="-5" dirty="0">
                <a:latin typeface="Calibri"/>
                <a:cs typeface="Calibri"/>
              </a:rPr>
              <a:t>knowledge of  IPv4 and IPv6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detail.</a:t>
            </a:r>
            <a:endParaRPr sz="1400">
              <a:latin typeface="Calibri"/>
              <a:cs typeface="Calibri"/>
            </a:endParaRPr>
          </a:p>
          <a:p>
            <a:pPr marL="12700" marR="6350" algn="just">
              <a:lnSpc>
                <a:spcPct val="117400"/>
              </a:lnSpc>
              <a:spcBef>
                <a:spcPts val="980"/>
              </a:spcBef>
            </a:pPr>
            <a:r>
              <a:rPr sz="1400" spc="-5" dirty="0">
                <a:latin typeface="Calibri"/>
                <a:cs typeface="Calibri"/>
              </a:rPr>
              <a:t>When </a:t>
            </a:r>
            <a:r>
              <a:rPr sz="1400" dirty="0">
                <a:latin typeface="Calibri"/>
                <a:cs typeface="Calibri"/>
              </a:rPr>
              <a:t>you create infrastructure in AWS </a:t>
            </a:r>
            <a:r>
              <a:rPr sz="1400" spc="-5" dirty="0">
                <a:latin typeface="Calibri"/>
                <a:cs typeface="Calibri"/>
              </a:rPr>
              <a:t>first </a:t>
            </a:r>
            <a:r>
              <a:rPr sz="1400" dirty="0">
                <a:latin typeface="Calibri"/>
                <a:cs typeface="Calibri"/>
              </a:rPr>
              <a:t>you create a </a:t>
            </a:r>
            <a:r>
              <a:rPr sz="1400" spc="-5" dirty="0">
                <a:latin typeface="Calibri"/>
                <a:cs typeface="Calibri"/>
              </a:rPr>
              <a:t>VPC, and </a:t>
            </a:r>
            <a:r>
              <a:rPr sz="1400" dirty="0">
                <a:latin typeface="Calibri"/>
                <a:cs typeface="Calibri"/>
              </a:rPr>
              <a:t>within </a:t>
            </a:r>
            <a:r>
              <a:rPr sz="1400" spc="-5" dirty="0">
                <a:latin typeface="Calibri"/>
                <a:cs typeface="Calibri"/>
              </a:rPr>
              <a:t>the  VPC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subnets. </a:t>
            </a:r>
            <a:r>
              <a:rPr sz="1400" dirty="0">
                <a:latin typeface="Calibri"/>
                <a:cs typeface="Calibri"/>
              </a:rPr>
              <a:t>Usually </a:t>
            </a:r>
            <a:r>
              <a:rPr sz="1400" spc="-5" dirty="0">
                <a:latin typeface="Calibri"/>
                <a:cs typeface="Calibri"/>
              </a:rPr>
              <a:t>one </a:t>
            </a:r>
            <a:r>
              <a:rPr sz="1400" dirty="0">
                <a:latin typeface="Calibri"/>
                <a:cs typeface="Calibri"/>
              </a:rPr>
              <a:t>AWS region </a:t>
            </a:r>
            <a:r>
              <a:rPr sz="1400" spc="-5" dirty="0">
                <a:latin typeface="Calibri"/>
                <a:cs typeface="Calibri"/>
              </a:rPr>
              <a:t>can have </a:t>
            </a:r>
            <a:r>
              <a:rPr sz="1400" dirty="0">
                <a:latin typeface="Calibri"/>
                <a:cs typeface="Calibri"/>
              </a:rPr>
              <a:t>minimum two  </a:t>
            </a:r>
            <a:r>
              <a:rPr sz="1400" spc="-5" dirty="0">
                <a:latin typeface="Calibri"/>
                <a:cs typeface="Calibri"/>
              </a:rPr>
              <a:t>Availability Zones </a:t>
            </a:r>
            <a:r>
              <a:rPr sz="1400" spc="-10" dirty="0">
                <a:latin typeface="Calibri"/>
                <a:cs typeface="Calibri"/>
              </a:rPr>
              <a:t>(AZ). </a:t>
            </a:r>
            <a:r>
              <a:rPr sz="1400" spc="5" dirty="0">
                <a:latin typeface="Calibri"/>
                <a:cs typeface="Calibri"/>
              </a:rPr>
              <a:t>So </a:t>
            </a:r>
            <a:r>
              <a:rPr sz="1400" spc="-5" dirty="0">
                <a:latin typeface="Calibri"/>
                <a:cs typeface="Calibri"/>
              </a:rPr>
              <a:t>this </a:t>
            </a:r>
            <a:r>
              <a:rPr sz="1400" dirty="0">
                <a:latin typeface="Calibri"/>
                <a:cs typeface="Calibri"/>
              </a:rPr>
              <a:t>is your </a:t>
            </a:r>
            <a:r>
              <a:rPr sz="1400" spc="-10" dirty="0">
                <a:latin typeface="Calibri"/>
                <a:cs typeface="Calibri"/>
              </a:rPr>
              <a:t>choice </a:t>
            </a:r>
            <a:r>
              <a:rPr sz="1400" dirty="0">
                <a:latin typeface="Calibri"/>
                <a:cs typeface="Calibri"/>
              </a:rPr>
              <a:t>as </a:t>
            </a:r>
            <a:r>
              <a:rPr sz="1400" spc="-5" dirty="0">
                <a:latin typeface="Calibri"/>
                <a:cs typeface="Calibri"/>
              </a:rPr>
              <a:t>per </a:t>
            </a:r>
            <a:r>
              <a:rPr sz="1400" dirty="0">
                <a:latin typeface="Calibri"/>
                <a:cs typeface="Calibri"/>
              </a:rPr>
              <a:t>infrastructure </a:t>
            </a:r>
            <a:r>
              <a:rPr sz="1400" spc="-5" dirty="0">
                <a:latin typeface="Calibri"/>
                <a:cs typeface="Calibri"/>
              </a:rPr>
              <a:t>requirement,  which subnet can </a:t>
            </a:r>
            <a:r>
              <a:rPr sz="1400" dirty="0">
                <a:latin typeface="Calibri"/>
                <a:cs typeface="Calibri"/>
              </a:rPr>
              <a:t>create in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AZ. </a:t>
            </a:r>
            <a:r>
              <a:rPr sz="1400" spc="-5" dirty="0">
                <a:latin typeface="Calibri"/>
                <a:cs typeface="Calibri"/>
              </a:rPr>
              <a:t>Subnet </a:t>
            </a:r>
            <a:r>
              <a:rPr sz="1400" dirty="0">
                <a:latin typeface="Calibri"/>
                <a:cs typeface="Calibri"/>
              </a:rPr>
              <a:t>exists within </a:t>
            </a:r>
            <a:r>
              <a:rPr sz="1400" spc="-5" dirty="0">
                <a:latin typeface="Calibri"/>
                <a:cs typeface="Calibri"/>
              </a:rPr>
              <a:t>one </a:t>
            </a:r>
            <a:r>
              <a:rPr sz="1400" dirty="0">
                <a:latin typeface="Calibri"/>
                <a:cs typeface="Calibri"/>
              </a:rPr>
              <a:t>AZ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5" dirty="0">
                <a:latin typeface="Calibri"/>
                <a:cs typeface="Calibri"/>
              </a:rPr>
              <a:t>can’t  be shared between </a:t>
            </a:r>
            <a:r>
              <a:rPr sz="1400" dirty="0">
                <a:latin typeface="Calibri"/>
                <a:cs typeface="Calibri"/>
              </a:rPr>
              <a:t>AZs. </a:t>
            </a:r>
            <a:r>
              <a:rPr sz="1400" spc="-5" dirty="0">
                <a:latin typeface="Calibri"/>
                <a:cs typeface="Calibri"/>
              </a:rPr>
              <a:t>However, one </a:t>
            </a:r>
            <a:r>
              <a:rPr sz="1400" dirty="0">
                <a:latin typeface="Calibri"/>
                <a:cs typeface="Calibri"/>
              </a:rPr>
              <a:t>AZ </a:t>
            </a:r>
            <a:r>
              <a:rPr sz="1400" spc="-5" dirty="0">
                <a:latin typeface="Calibri"/>
                <a:cs typeface="Calibri"/>
              </a:rPr>
              <a:t>can have multiple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subnets.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600835"/>
            <a:ext cx="4276725" cy="99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Subnets </a:t>
            </a:r>
            <a:r>
              <a:rPr sz="1400" dirty="0">
                <a:latin typeface="Calibri"/>
                <a:cs typeface="Calibri"/>
              </a:rPr>
              <a:t>are </a:t>
            </a:r>
            <a:r>
              <a:rPr sz="1400" spc="-5" dirty="0">
                <a:latin typeface="Calibri"/>
                <a:cs typeface="Calibri"/>
              </a:rPr>
              <a:t>categorized or </a:t>
            </a:r>
            <a:r>
              <a:rPr sz="1400" dirty="0">
                <a:latin typeface="Calibri"/>
                <a:cs typeface="Calibri"/>
              </a:rPr>
              <a:t>classified in </a:t>
            </a:r>
            <a:r>
              <a:rPr sz="1400" spc="-5" dirty="0">
                <a:latin typeface="Calibri"/>
                <a:cs typeface="Calibri"/>
              </a:rPr>
              <a:t>two different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ways:</a:t>
            </a:r>
            <a:endParaRPr sz="1400">
              <a:latin typeface="Calibri"/>
              <a:cs typeface="Calibri"/>
            </a:endParaRPr>
          </a:p>
          <a:p>
            <a:pPr marL="469265" marR="2740660">
              <a:lnSpc>
                <a:spcPct val="17640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Public Subnet  </a:t>
            </a:r>
            <a:r>
              <a:rPr sz="1400" dirty="0">
                <a:latin typeface="Calibri"/>
                <a:cs typeface="Calibri"/>
              </a:rPr>
              <a:t>Private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Subnet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3108071"/>
            <a:ext cx="530225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Private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Subnet: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100"/>
              </a:lnSpc>
              <a:spcBef>
                <a:spcPts val="990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subnet which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connected </a:t>
            </a:r>
            <a:r>
              <a:rPr sz="1400" dirty="0">
                <a:latin typeface="Calibri"/>
                <a:cs typeface="Calibri"/>
              </a:rPr>
              <a:t>with a </a:t>
            </a:r>
            <a:r>
              <a:rPr sz="1400" spc="-5" dirty="0">
                <a:latin typeface="Calibri"/>
                <a:cs typeface="Calibri"/>
              </a:rPr>
              <a:t>route-table and does not connect 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Internet </a:t>
            </a:r>
            <a:r>
              <a:rPr sz="1400" dirty="0">
                <a:latin typeface="Calibri"/>
                <a:cs typeface="Calibri"/>
              </a:rPr>
              <a:t>Gateway known as </a:t>
            </a:r>
            <a:r>
              <a:rPr sz="1400" spc="-5" dirty="0">
                <a:latin typeface="Calibri"/>
                <a:cs typeface="Calibri"/>
              </a:rPr>
              <a:t>Private Subnet. Therefore, internet  </a:t>
            </a:r>
            <a:r>
              <a:rPr sz="1400" dirty="0">
                <a:latin typeface="Calibri"/>
                <a:cs typeface="Calibri"/>
              </a:rPr>
              <a:t>traffic </a:t>
            </a:r>
            <a:r>
              <a:rPr sz="1400" spc="-5" dirty="0">
                <a:latin typeface="Calibri"/>
                <a:cs typeface="Calibri"/>
              </a:rPr>
              <a:t>does not reach directly </a:t>
            </a:r>
            <a:r>
              <a:rPr sz="1400" dirty="0">
                <a:latin typeface="Calibri"/>
                <a:cs typeface="Calibri"/>
              </a:rPr>
              <a:t>to Private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Subnet.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9153" y="4736084"/>
            <a:ext cx="5300345" cy="1242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Public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Subnet: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17300"/>
              </a:lnSpc>
              <a:spcBef>
                <a:spcPts val="990"/>
              </a:spcBef>
            </a:pPr>
            <a:r>
              <a:rPr sz="1400" spc="-5" dirty="0">
                <a:latin typeface="Calibri"/>
                <a:cs typeface="Calibri"/>
              </a:rPr>
              <a:t>Public subnet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connected </a:t>
            </a:r>
            <a:r>
              <a:rPr sz="1400" dirty="0">
                <a:latin typeface="Calibri"/>
                <a:cs typeface="Calibri"/>
              </a:rPr>
              <a:t>with route-table </a:t>
            </a:r>
            <a:r>
              <a:rPr sz="1400" spc="-5" dirty="0">
                <a:latin typeface="Calibri"/>
                <a:cs typeface="Calibri"/>
              </a:rPr>
              <a:t>which further connected 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Internet </a:t>
            </a:r>
            <a:r>
              <a:rPr sz="1400" dirty="0">
                <a:latin typeface="Calibri"/>
                <a:cs typeface="Calibri"/>
              </a:rPr>
              <a:t>Gateway </a:t>
            </a:r>
            <a:r>
              <a:rPr sz="1400" spc="-5" dirty="0">
                <a:latin typeface="Calibri"/>
                <a:cs typeface="Calibri"/>
              </a:rPr>
              <a:t>of VPC </a:t>
            </a:r>
            <a:r>
              <a:rPr sz="1400" dirty="0">
                <a:latin typeface="Calibri"/>
                <a:cs typeface="Calibri"/>
              </a:rPr>
              <a:t>to provide </a:t>
            </a:r>
            <a:r>
              <a:rPr sz="1400" spc="-5" dirty="0">
                <a:latin typeface="Calibri"/>
                <a:cs typeface="Calibri"/>
              </a:rPr>
              <a:t>internet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access.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Important: Each </a:t>
            </a: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VPC contains one </a:t>
            </a:r>
            <a:r>
              <a:rPr sz="1400" dirty="0">
                <a:latin typeface="Calibri"/>
                <a:cs typeface="Calibri"/>
              </a:rPr>
              <a:t>public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subnet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493510"/>
            <a:ext cx="5758815" cy="2739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Route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Tables</a:t>
            </a:r>
            <a:endParaRPr sz="1400">
              <a:latin typeface="Calibri"/>
              <a:cs typeface="Calibri"/>
            </a:endParaRPr>
          </a:p>
          <a:p>
            <a:pPr marL="12700" marR="5715" algn="just">
              <a:lnSpc>
                <a:spcPct val="117200"/>
              </a:lnSpc>
              <a:spcBef>
                <a:spcPts val="98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environment,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use </a:t>
            </a:r>
            <a:r>
              <a:rPr sz="1400" dirty="0">
                <a:latin typeface="Calibri"/>
                <a:cs typeface="Calibri"/>
              </a:rPr>
              <a:t>VPC to create </a:t>
            </a:r>
            <a:r>
              <a:rPr sz="1400" spc="-5" dirty="0">
                <a:latin typeface="Calibri"/>
                <a:cs typeface="Calibri"/>
              </a:rPr>
              <a:t>infrastructure </a:t>
            </a:r>
            <a:r>
              <a:rPr sz="1400" dirty="0">
                <a:latin typeface="Calibri"/>
                <a:cs typeface="Calibri"/>
              </a:rPr>
              <a:t>and within </a:t>
            </a:r>
            <a:r>
              <a:rPr sz="1400" spc="-5" dirty="0">
                <a:latin typeface="Calibri"/>
                <a:cs typeface="Calibri"/>
              </a:rPr>
              <a:t>one </a:t>
            </a:r>
            <a:r>
              <a:rPr sz="1400" dirty="0">
                <a:latin typeface="Calibri"/>
                <a:cs typeface="Calibri"/>
              </a:rPr>
              <a:t>VPC  </a:t>
            </a:r>
            <a:r>
              <a:rPr sz="1400" spc="-5" dirty="0">
                <a:latin typeface="Calibri"/>
                <a:cs typeface="Calibri"/>
              </a:rPr>
              <a:t>multiple subnet </a:t>
            </a:r>
            <a:r>
              <a:rPr sz="1400" dirty="0">
                <a:latin typeface="Calibri"/>
                <a:cs typeface="Calibri"/>
              </a:rPr>
              <a:t>can exist. </a:t>
            </a:r>
            <a:r>
              <a:rPr sz="1400" spc="-5" dirty="0">
                <a:latin typeface="Calibri"/>
                <a:cs typeface="Calibri"/>
              </a:rPr>
              <a:t>In order </a:t>
            </a:r>
            <a:r>
              <a:rPr sz="1400" dirty="0">
                <a:latin typeface="Calibri"/>
                <a:cs typeface="Calibri"/>
              </a:rPr>
              <a:t>to provide </a:t>
            </a:r>
            <a:r>
              <a:rPr sz="1400" spc="-5" dirty="0">
                <a:latin typeface="Calibri"/>
                <a:cs typeface="Calibri"/>
              </a:rPr>
              <a:t>communication between  different subnets or internet </a:t>
            </a:r>
            <a:r>
              <a:rPr sz="1400" dirty="0">
                <a:latin typeface="Calibri"/>
                <a:cs typeface="Calibri"/>
              </a:rPr>
              <a:t>traffic </a:t>
            </a:r>
            <a:r>
              <a:rPr sz="1400" spc="-5" dirty="0">
                <a:latin typeface="Calibri"/>
                <a:cs typeface="Calibri"/>
              </a:rPr>
              <a:t>through internet </a:t>
            </a:r>
            <a:r>
              <a:rPr sz="1400" dirty="0">
                <a:latin typeface="Calibri"/>
                <a:cs typeface="Calibri"/>
              </a:rPr>
              <a:t>gateway, you </a:t>
            </a:r>
            <a:r>
              <a:rPr sz="1400" spc="-5" dirty="0">
                <a:latin typeface="Calibri"/>
                <a:cs typeface="Calibri"/>
              </a:rPr>
              <a:t>do require </a:t>
            </a:r>
            <a:r>
              <a:rPr sz="1400" dirty="0">
                <a:latin typeface="Calibri"/>
                <a:cs typeface="Calibri"/>
              </a:rPr>
              <a:t>a  </a:t>
            </a:r>
            <a:r>
              <a:rPr sz="1400" spc="-5" dirty="0">
                <a:latin typeface="Calibri"/>
                <a:cs typeface="Calibri"/>
              </a:rPr>
              <a:t>route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table.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100"/>
              </a:lnSpc>
              <a:spcBef>
                <a:spcPts val="985"/>
              </a:spcBef>
            </a:pPr>
            <a:r>
              <a:rPr sz="1400" dirty="0">
                <a:latin typeface="Calibri"/>
                <a:cs typeface="Calibri"/>
              </a:rPr>
              <a:t>As </a:t>
            </a:r>
            <a:r>
              <a:rPr sz="1400" spc="-5" dirty="0">
                <a:latin typeface="Calibri"/>
                <a:cs typeface="Calibri"/>
              </a:rPr>
              <a:t>per </a:t>
            </a:r>
            <a:r>
              <a:rPr sz="1400" dirty="0">
                <a:latin typeface="Calibri"/>
                <a:cs typeface="Calibri"/>
              </a:rPr>
              <a:t>AWS a </a:t>
            </a:r>
            <a:r>
              <a:rPr sz="1400" spc="-5" dirty="0">
                <a:latin typeface="Calibri"/>
                <a:cs typeface="Calibri"/>
              </a:rPr>
              <a:t>route table contains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set of rules, which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responsible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direct  traffic. Each VPC must have one route table, and </a:t>
            </a:r>
            <a:r>
              <a:rPr sz="1400" dirty="0">
                <a:latin typeface="Calibri"/>
                <a:cs typeface="Calibri"/>
              </a:rPr>
              <a:t>each </a:t>
            </a:r>
            <a:r>
              <a:rPr sz="1400" spc="-5" dirty="0">
                <a:latin typeface="Calibri"/>
                <a:cs typeface="Calibri"/>
              </a:rPr>
              <a:t>subnet must be  associated with one route table only.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route table can be associated with  multiple subnet </a:t>
            </a:r>
            <a:r>
              <a:rPr sz="1400" dirty="0">
                <a:latin typeface="Calibri"/>
                <a:cs typeface="Calibri"/>
              </a:rPr>
              <a:t>at the </a:t>
            </a:r>
            <a:r>
              <a:rPr sz="1400" spc="-5" dirty="0">
                <a:latin typeface="Calibri"/>
                <a:cs typeface="Calibri"/>
              </a:rPr>
              <a:t>same time, </a:t>
            </a:r>
            <a:r>
              <a:rPr sz="1400" dirty="0">
                <a:latin typeface="Calibri"/>
                <a:cs typeface="Calibri"/>
              </a:rPr>
              <a:t>but one </a:t>
            </a:r>
            <a:r>
              <a:rPr sz="1400" spc="-5" dirty="0">
                <a:latin typeface="Calibri"/>
                <a:cs typeface="Calibri"/>
              </a:rPr>
              <a:t>subnet cannot be associated </a:t>
            </a:r>
            <a:r>
              <a:rPr sz="1400" dirty="0">
                <a:latin typeface="Calibri"/>
                <a:cs typeface="Calibri"/>
              </a:rPr>
              <a:t>with  </a:t>
            </a:r>
            <a:r>
              <a:rPr sz="1400" spc="-5" dirty="0">
                <a:latin typeface="Calibri"/>
                <a:cs typeface="Calibri"/>
              </a:rPr>
              <a:t>more than one route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416" y="2801772"/>
            <a:ext cx="5769610" cy="228600"/>
          </a:xfrm>
          <a:custGeom>
            <a:avLst/>
            <a:gdLst/>
            <a:ahLst/>
            <a:cxnLst/>
            <a:rect l="l" t="t" r="r" b="b"/>
            <a:pathLst>
              <a:path w="5769609" h="228600">
                <a:moveTo>
                  <a:pt x="5769229" y="0"/>
                </a:moveTo>
                <a:lnTo>
                  <a:pt x="0" y="0"/>
                </a:lnTo>
                <a:lnTo>
                  <a:pt x="0" y="228600"/>
                </a:lnTo>
                <a:lnTo>
                  <a:pt x="5769229" y="228600"/>
                </a:lnTo>
                <a:lnTo>
                  <a:pt x="5769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6416" y="3030372"/>
            <a:ext cx="5769610" cy="228600"/>
          </a:xfrm>
          <a:custGeom>
            <a:avLst/>
            <a:gdLst/>
            <a:ahLst/>
            <a:cxnLst/>
            <a:rect l="l" t="t" r="r" b="b"/>
            <a:pathLst>
              <a:path w="5769609" h="228600">
                <a:moveTo>
                  <a:pt x="5769229" y="0"/>
                </a:moveTo>
                <a:lnTo>
                  <a:pt x="0" y="0"/>
                </a:lnTo>
                <a:lnTo>
                  <a:pt x="0" y="228600"/>
                </a:lnTo>
                <a:lnTo>
                  <a:pt x="5769229" y="228600"/>
                </a:lnTo>
                <a:lnTo>
                  <a:pt x="5769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6416" y="3258972"/>
            <a:ext cx="5769610" cy="228600"/>
          </a:xfrm>
          <a:custGeom>
            <a:avLst/>
            <a:gdLst/>
            <a:ahLst/>
            <a:cxnLst/>
            <a:rect l="l" t="t" r="r" b="b"/>
            <a:pathLst>
              <a:path w="5769609" h="228600">
                <a:moveTo>
                  <a:pt x="5769229" y="0"/>
                </a:moveTo>
                <a:lnTo>
                  <a:pt x="0" y="0"/>
                </a:lnTo>
                <a:lnTo>
                  <a:pt x="0" y="228600"/>
                </a:lnTo>
                <a:lnTo>
                  <a:pt x="5769229" y="228600"/>
                </a:lnTo>
                <a:lnTo>
                  <a:pt x="5769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6416" y="3487648"/>
            <a:ext cx="5769610" cy="229235"/>
          </a:xfrm>
          <a:custGeom>
            <a:avLst/>
            <a:gdLst/>
            <a:ahLst/>
            <a:cxnLst/>
            <a:rect l="l" t="t" r="r" b="b"/>
            <a:pathLst>
              <a:path w="5769609" h="229235">
                <a:moveTo>
                  <a:pt x="5769229" y="0"/>
                </a:moveTo>
                <a:lnTo>
                  <a:pt x="0" y="0"/>
                </a:lnTo>
                <a:lnTo>
                  <a:pt x="0" y="228904"/>
                </a:lnTo>
                <a:lnTo>
                  <a:pt x="5769229" y="228904"/>
                </a:lnTo>
                <a:lnTo>
                  <a:pt x="5769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6416" y="3716553"/>
            <a:ext cx="5769610" cy="407034"/>
          </a:xfrm>
          <a:custGeom>
            <a:avLst/>
            <a:gdLst/>
            <a:ahLst/>
            <a:cxnLst/>
            <a:rect l="l" t="t" r="r" b="b"/>
            <a:pathLst>
              <a:path w="5769609" h="407035">
                <a:moveTo>
                  <a:pt x="5769229" y="0"/>
                </a:moveTo>
                <a:lnTo>
                  <a:pt x="0" y="0"/>
                </a:lnTo>
                <a:lnTo>
                  <a:pt x="0" y="406907"/>
                </a:lnTo>
                <a:lnTo>
                  <a:pt x="5769229" y="406907"/>
                </a:lnTo>
                <a:lnTo>
                  <a:pt x="5769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1440332"/>
            <a:ext cx="5759450" cy="250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To understand about </a:t>
            </a:r>
            <a:r>
              <a:rPr sz="1400" dirty="0">
                <a:latin typeface="Calibri"/>
                <a:cs typeface="Calibri"/>
              </a:rPr>
              <a:t>route </a:t>
            </a:r>
            <a:r>
              <a:rPr sz="1400" spc="-5" dirty="0">
                <a:latin typeface="Calibri"/>
                <a:cs typeface="Calibri"/>
              </a:rPr>
              <a:t>table, </a:t>
            </a:r>
            <a:r>
              <a:rPr sz="1400" dirty="0">
                <a:latin typeface="Calibri"/>
                <a:cs typeface="Calibri"/>
              </a:rPr>
              <a:t>we </a:t>
            </a:r>
            <a:r>
              <a:rPr sz="1400" spc="-5" dirty="0">
                <a:latin typeface="Calibri"/>
                <a:cs typeface="Calibri"/>
              </a:rPr>
              <a:t>use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example,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 marL="12700" marR="5080" algn="just">
              <a:lnSpc>
                <a:spcPct val="107100"/>
              </a:lnSpc>
            </a:pPr>
            <a:r>
              <a:rPr sz="1400" dirty="0">
                <a:latin typeface="Calibri"/>
                <a:cs typeface="Calibri"/>
              </a:rPr>
              <a:t>For example, </a:t>
            </a:r>
            <a:r>
              <a:rPr sz="1400" spc="-5" dirty="0">
                <a:latin typeface="Calibri"/>
                <a:cs typeface="Calibri"/>
              </a:rPr>
              <a:t>the following route table has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route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IPv4 Internet </a:t>
            </a:r>
            <a:r>
              <a:rPr sz="1400" dirty="0">
                <a:latin typeface="Calibri"/>
                <a:cs typeface="Calibri"/>
              </a:rPr>
              <a:t>traffic  </a:t>
            </a:r>
            <a:r>
              <a:rPr sz="1400" spc="-5" dirty="0">
                <a:latin typeface="Calibri"/>
                <a:cs typeface="Calibri"/>
              </a:rPr>
              <a:t>(0.0.0.0/0) that points </a:t>
            </a:r>
            <a:r>
              <a:rPr sz="1400" dirty="0">
                <a:latin typeface="Calibri"/>
                <a:cs typeface="Calibri"/>
              </a:rPr>
              <a:t>to an </a:t>
            </a:r>
            <a:r>
              <a:rPr sz="1400" spc="-5" dirty="0">
                <a:latin typeface="Calibri"/>
                <a:cs typeface="Calibri"/>
              </a:rPr>
              <a:t>Internet </a:t>
            </a:r>
            <a:r>
              <a:rPr sz="1400" dirty="0">
                <a:latin typeface="Calibri"/>
                <a:cs typeface="Calibri"/>
              </a:rPr>
              <a:t>gateway,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route 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172.16.0.0/16 IPv4 </a:t>
            </a:r>
            <a:r>
              <a:rPr sz="1400" dirty="0">
                <a:latin typeface="Calibri"/>
                <a:cs typeface="Calibri"/>
              </a:rPr>
              <a:t>traffic </a:t>
            </a:r>
            <a:r>
              <a:rPr sz="1400" spc="-5" dirty="0">
                <a:latin typeface="Calibri"/>
                <a:cs typeface="Calibri"/>
              </a:rPr>
              <a:t>that points </a:t>
            </a:r>
            <a:r>
              <a:rPr sz="1400" dirty="0">
                <a:latin typeface="Calibri"/>
                <a:cs typeface="Calibri"/>
              </a:rPr>
              <a:t>to a </a:t>
            </a:r>
            <a:r>
              <a:rPr sz="1400" spc="-5" dirty="0">
                <a:latin typeface="Calibri"/>
                <a:cs typeface="Calibri"/>
              </a:rPr>
              <a:t>peering connection </a:t>
            </a:r>
            <a:r>
              <a:rPr sz="1400" dirty="0">
                <a:latin typeface="Calibri"/>
                <a:cs typeface="Calibri"/>
              </a:rPr>
              <a:t>(pcx-  </a:t>
            </a:r>
            <a:r>
              <a:rPr sz="1400" spc="-5" dirty="0">
                <a:latin typeface="Calibri"/>
                <a:cs typeface="Calibri"/>
              </a:rPr>
              <a:t>9o2b1w3b). </a:t>
            </a:r>
            <a:r>
              <a:rPr sz="1400" dirty="0">
                <a:latin typeface="Calibri"/>
                <a:cs typeface="Calibri"/>
              </a:rPr>
              <a:t>Any traffic </a:t>
            </a:r>
            <a:r>
              <a:rPr sz="1400" spc="-5" dirty="0">
                <a:latin typeface="Calibri"/>
                <a:cs typeface="Calibri"/>
              </a:rPr>
              <a:t>from the subnet that's destined </a:t>
            </a:r>
            <a:r>
              <a:rPr sz="1400" dirty="0">
                <a:latin typeface="Calibri"/>
                <a:cs typeface="Calibri"/>
              </a:rPr>
              <a:t>for  </a:t>
            </a:r>
            <a:r>
              <a:rPr sz="1400" spc="-5" dirty="0">
                <a:latin typeface="Calibri"/>
                <a:cs typeface="Calibri"/>
              </a:rPr>
              <a:t>the 172.16.0.0/16 </a:t>
            </a:r>
            <a:r>
              <a:rPr sz="1400" dirty="0">
                <a:latin typeface="Calibri"/>
                <a:cs typeface="Calibri"/>
              </a:rPr>
              <a:t>IP </a:t>
            </a:r>
            <a:r>
              <a:rPr sz="1400" spc="-5" dirty="0">
                <a:latin typeface="Calibri"/>
                <a:cs typeface="Calibri"/>
              </a:rPr>
              <a:t>address </a:t>
            </a:r>
            <a:r>
              <a:rPr sz="1400" dirty="0">
                <a:latin typeface="Calibri"/>
                <a:cs typeface="Calibri"/>
              </a:rPr>
              <a:t>range </a:t>
            </a:r>
            <a:r>
              <a:rPr sz="1400" spc="-5" dirty="0">
                <a:latin typeface="Calibri"/>
                <a:cs typeface="Calibri"/>
              </a:rPr>
              <a:t>uses </a:t>
            </a:r>
            <a:r>
              <a:rPr sz="1400" spc="-1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peering connection, because this  route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more specific </a:t>
            </a:r>
            <a:r>
              <a:rPr sz="1400" dirty="0">
                <a:latin typeface="Calibri"/>
                <a:cs typeface="Calibri"/>
              </a:rPr>
              <a:t>than the </a:t>
            </a:r>
            <a:r>
              <a:rPr sz="1400" spc="-5" dirty="0">
                <a:latin typeface="Calibri"/>
                <a:cs typeface="Calibri"/>
              </a:rPr>
              <a:t>route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Internet </a:t>
            </a:r>
            <a:r>
              <a:rPr sz="1400" dirty="0">
                <a:latin typeface="Calibri"/>
                <a:cs typeface="Calibri"/>
              </a:rPr>
              <a:t>gateway. Any traffic </a:t>
            </a:r>
            <a:r>
              <a:rPr sz="1400" spc="-5" dirty="0">
                <a:latin typeface="Calibri"/>
                <a:cs typeface="Calibri"/>
              </a:rPr>
              <a:t>destined  </a:t>
            </a:r>
            <a:r>
              <a:rPr sz="1400" dirty="0">
                <a:latin typeface="Calibri"/>
                <a:cs typeface="Calibri"/>
              </a:rPr>
              <a:t>for a target within the VPC </a:t>
            </a:r>
            <a:r>
              <a:rPr sz="1400" spc="-5" dirty="0">
                <a:latin typeface="Calibri"/>
                <a:cs typeface="Calibri"/>
              </a:rPr>
              <a:t>(10.0.0.0/16)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covered by the Local route, and  </a:t>
            </a:r>
            <a:r>
              <a:rPr sz="1400" dirty="0">
                <a:latin typeface="Calibri"/>
                <a:cs typeface="Calibri"/>
              </a:rPr>
              <a:t>therefore </a:t>
            </a:r>
            <a:r>
              <a:rPr sz="1400" spc="-5" dirty="0">
                <a:latin typeface="Calibri"/>
                <a:cs typeface="Calibri"/>
              </a:rPr>
              <a:t>routed </a:t>
            </a:r>
            <a:r>
              <a:rPr sz="1400" dirty="0">
                <a:latin typeface="Calibri"/>
                <a:cs typeface="Calibri"/>
              </a:rPr>
              <a:t>within the </a:t>
            </a:r>
            <a:r>
              <a:rPr sz="1400" spc="-5" dirty="0">
                <a:latin typeface="Calibri"/>
                <a:cs typeface="Calibri"/>
              </a:rPr>
              <a:t>VPC. </a:t>
            </a:r>
            <a:r>
              <a:rPr sz="1400" dirty="0">
                <a:latin typeface="Calibri"/>
                <a:cs typeface="Calibri"/>
              </a:rPr>
              <a:t>All other traffic </a:t>
            </a:r>
            <a:r>
              <a:rPr sz="1400" spc="-5" dirty="0">
                <a:latin typeface="Calibri"/>
                <a:cs typeface="Calibri"/>
              </a:rPr>
              <a:t>from the subnet uses </a:t>
            </a:r>
            <a:r>
              <a:rPr sz="1400" dirty="0">
                <a:latin typeface="Calibri"/>
                <a:cs typeface="Calibri"/>
              </a:rPr>
              <a:t>the  </a:t>
            </a:r>
            <a:r>
              <a:rPr sz="1400" spc="-5" dirty="0">
                <a:latin typeface="Calibri"/>
                <a:cs typeface="Calibri"/>
              </a:rPr>
              <a:t>Internet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gateway.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6416" y="4123461"/>
            <a:ext cx="5769610" cy="228600"/>
          </a:xfrm>
          <a:custGeom>
            <a:avLst/>
            <a:gdLst/>
            <a:ahLst/>
            <a:cxnLst/>
            <a:rect l="l" t="t" r="r" b="b"/>
            <a:pathLst>
              <a:path w="5769609" h="228600">
                <a:moveTo>
                  <a:pt x="5769229" y="0"/>
                </a:moveTo>
                <a:lnTo>
                  <a:pt x="0" y="0"/>
                </a:lnTo>
                <a:lnTo>
                  <a:pt x="0" y="228600"/>
                </a:lnTo>
                <a:lnTo>
                  <a:pt x="5769229" y="228600"/>
                </a:lnTo>
                <a:lnTo>
                  <a:pt x="57692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641726" y="4530369"/>
          <a:ext cx="2273935" cy="165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345"/>
                <a:gridCol w="1164590"/>
              </a:tblGrid>
              <a:tr h="413004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Destination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333333"/>
                          </a:solidFill>
                          <a:latin typeface="Calibri"/>
                          <a:cs typeface="Calibri"/>
                        </a:rPr>
                        <a:t>Target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414527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10.0.0.0/16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Local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4782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172.16.0.0/16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pcx-9o2b1w3b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3003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0.0.0.0/0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igw-12bb32ab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02004" y="6924319"/>
            <a:ext cx="5755005" cy="866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Security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Groups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17300"/>
              </a:lnSpc>
              <a:spcBef>
                <a:spcPts val="990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security group </a:t>
            </a:r>
            <a:r>
              <a:rPr sz="1400" dirty="0">
                <a:latin typeface="Calibri"/>
                <a:cs typeface="Calibri"/>
              </a:rPr>
              <a:t>control </a:t>
            </a:r>
            <a:r>
              <a:rPr sz="1400" spc="-5" dirty="0">
                <a:latin typeface="Calibri"/>
                <a:cs typeface="Calibri"/>
              </a:rPr>
              <a:t>inbound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outbound </a:t>
            </a:r>
            <a:r>
              <a:rPr sz="1400" dirty="0">
                <a:latin typeface="Calibri"/>
                <a:cs typeface="Calibri"/>
              </a:rPr>
              <a:t>traffic for an </a:t>
            </a:r>
            <a:r>
              <a:rPr sz="1400" spc="-5" dirty="0">
                <a:latin typeface="Calibri"/>
                <a:cs typeface="Calibri"/>
              </a:rPr>
              <a:t>instance </a:t>
            </a:r>
            <a:r>
              <a:rPr sz="1400" dirty="0">
                <a:latin typeface="Calibri"/>
                <a:cs typeface="Calibri"/>
              </a:rPr>
              <a:t>within a  </a:t>
            </a:r>
            <a:r>
              <a:rPr sz="1400" spc="-5" dirty="0">
                <a:latin typeface="Calibri"/>
                <a:cs typeface="Calibri"/>
              </a:rPr>
              <a:t>VPC.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security group act </a:t>
            </a:r>
            <a:r>
              <a:rPr sz="1400" dirty="0">
                <a:latin typeface="Calibri"/>
                <a:cs typeface="Calibri"/>
              </a:rPr>
              <a:t>as </a:t>
            </a:r>
            <a:r>
              <a:rPr sz="1400" spc="-5" dirty="0">
                <a:latin typeface="Calibri"/>
                <a:cs typeface="Calibri"/>
              </a:rPr>
              <a:t>firewall </a:t>
            </a:r>
            <a:r>
              <a:rPr sz="1400" spc="-10" dirty="0">
                <a:latin typeface="Calibri"/>
                <a:cs typeface="Calibri"/>
              </a:rPr>
              <a:t>for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9773920"/>
            <a:ext cx="5758815" cy="52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When </a:t>
            </a:r>
            <a:r>
              <a:rPr sz="1400" dirty="0">
                <a:latin typeface="Calibri"/>
                <a:cs typeface="Calibri"/>
              </a:rPr>
              <a:t>you create an </a:t>
            </a:r>
            <a:r>
              <a:rPr sz="1400" spc="-10" dirty="0">
                <a:latin typeface="Calibri"/>
                <a:cs typeface="Calibri"/>
              </a:rPr>
              <a:t>Instance </a:t>
            </a:r>
            <a:r>
              <a:rPr sz="1400" dirty="0">
                <a:latin typeface="Calibri"/>
                <a:cs typeface="Calibri"/>
              </a:rPr>
              <a:t>in your </a:t>
            </a:r>
            <a:r>
              <a:rPr sz="1400" spc="-5" dirty="0">
                <a:latin typeface="Calibri"/>
                <a:cs typeface="Calibri"/>
              </a:rPr>
              <a:t>VPC, maximum </a:t>
            </a:r>
            <a:r>
              <a:rPr sz="1400" dirty="0">
                <a:latin typeface="Calibri"/>
                <a:cs typeface="Calibri"/>
              </a:rPr>
              <a:t>5 </a:t>
            </a:r>
            <a:r>
              <a:rPr sz="1400" spc="-5" dirty="0">
                <a:latin typeface="Calibri"/>
                <a:cs typeface="Calibri"/>
              </a:rPr>
              <a:t>security groups can be  </a:t>
            </a:r>
            <a:r>
              <a:rPr sz="1400" dirty="0">
                <a:latin typeface="Calibri"/>
                <a:cs typeface="Calibri"/>
              </a:rPr>
              <a:t>assigned to </a:t>
            </a:r>
            <a:r>
              <a:rPr sz="1400" spc="-5" dirty="0">
                <a:latin typeface="Calibri"/>
                <a:cs typeface="Calibri"/>
              </a:rPr>
              <a:t>the instance. Security group </a:t>
            </a:r>
            <a:r>
              <a:rPr sz="1400" dirty="0">
                <a:latin typeface="Calibri"/>
                <a:cs typeface="Calibri"/>
              </a:rPr>
              <a:t>can </a:t>
            </a:r>
            <a:r>
              <a:rPr sz="1400" spc="-5" dirty="0">
                <a:latin typeface="Calibri"/>
                <a:cs typeface="Calibri"/>
              </a:rPr>
              <a:t>only </a:t>
            </a:r>
            <a:r>
              <a:rPr sz="1400" dirty="0">
                <a:latin typeface="Calibri"/>
                <a:cs typeface="Calibri"/>
              </a:rPr>
              <a:t>work </a:t>
            </a:r>
            <a:r>
              <a:rPr sz="1400" spc="-5" dirty="0">
                <a:latin typeface="Calibri"/>
                <a:cs typeface="Calibri"/>
              </a:rPr>
              <a:t>on Instance </a:t>
            </a:r>
            <a:r>
              <a:rPr sz="1400" dirty="0">
                <a:latin typeface="Calibri"/>
                <a:cs typeface="Calibri"/>
              </a:rPr>
              <a:t>level. </a:t>
            </a:r>
            <a:r>
              <a:rPr sz="1400" spc="-5" dirty="0">
                <a:latin typeface="Calibri"/>
                <a:cs typeface="Calibri"/>
              </a:rPr>
              <a:t>This</a:t>
            </a:r>
            <a:r>
              <a:rPr sz="1400" spc="2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02202" y="8339163"/>
            <a:ext cx="538251" cy="571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96945" y="8706574"/>
            <a:ext cx="156133" cy="16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02202" y="8689467"/>
            <a:ext cx="139966" cy="200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38321" y="8886977"/>
            <a:ext cx="139700" cy="291465"/>
          </a:xfrm>
          <a:custGeom>
            <a:avLst/>
            <a:gdLst/>
            <a:ahLst/>
            <a:cxnLst/>
            <a:rect l="l" t="t" r="r" b="b"/>
            <a:pathLst>
              <a:path w="139700" h="291465">
                <a:moveTo>
                  <a:pt x="0" y="206247"/>
                </a:moveTo>
                <a:lnTo>
                  <a:pt x="3301" y="291337"/>
                </a:lnTo>
                <a:lnTo>
                  <a:pt x="69341" y="237616"/>
                </a:lnTo>
                <a:lnTo>
                  <a:pt x="65973" y="236092"/>
                </a:lnTo>
                <a:lnTo>
                  <a:pt x="35178" y="236092"/>
                </a:lnTo>
                <a:lnTo>
                  <a:pt x="23621" y="230885"/>
                </a:lnTo>
                <a:lnTo>
                  <a:pt x="28859" y="219303"/>
                </a:lnTo>
                <a:lnTo>
                  <a:pt x="0" y="206247"/>
                </a:lnTo>
                <a:close/>
              </a:path>
              <a:path w="139700" h="291465">
                <a:moveTo>
                  <a:pt x="28859" y="219303"/>
                </a:moveTo>
                <a:lnTo>
                  <a:pt x="23621" y="230885"/>
                </a:lnTo>
                <a:lnTo>
                  <a:pt x="35178" y="236092"/>
                </a:lnTo>
                <a:lnTo>
                  <a:pt x="40413" y="224530"/>
                </a:lnTo>
                <a:lnTo>
                  <a:pt x="28859" y="219303"/>
                </a:lnTo>
                <a:close/>
              </a:path>
              <a:path w="139700" h="291465">
                <a:moveTo>
                  <a:pt x="40413" y="224530"/>
                </a:moveTo>
                <a:lnTo>
                  <a:pt x="35178" y="236092"/>
                </a:lnTo>
                <a:lnTo>
                  <a:pt x="65973" y="236092"/>
                </a:lnTo>
                <a:lnTo>
                  <a:pt x="40413" y="224530"/>
                </a:lnTo>
                <a:close/>
              </a:path>
              <a:path w="139700" h="291465">
                <a:moveTo>
                  <a:pt x="128015" y="0"/>
                </a:moveTo>
                <a:lnTo>
                  <a:pt x="28859" y="219303"/>
                </a:lnTo>
                <a:lnTo>
                  <a:pt x="40413" y="224530"/>
                </a:lnTo>
                <a:lnTo>
                  <a:pt x="139700" y="5206"/>
                </a:lnTo>
                <a:lnTo>
                  <a:pt x="1280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94328" y="8868181"/>
            <a:ext cx="185547" cy="2100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18051" y="8683904"/>
            <a:ext cx="358775" cy="205740"/>
          </a:xfrm>
          <a:custGeom>
            <a:avLst/>
            <a:gdLst/>
            <a:ahLst/>
            <a:cxnLst/>
            <a:rect l="l" t="t" r="r" b="b"/>
            <a:pathLst>
              <a:path w="358775" h="205740">
                <a:moveTo>
                  <a:pt x="288880" y="173712"/>
                </a:moveTo>
                <a:lnTo>
                  <a:pt x="273303" y="201421"/>
                </a:lnTo>
                <a:lnTo>
                  <a:pt x="358394" y="205612"/>
                </a:lnTo>
                <a:lnTo>
                  <a:pt x="341045" y="179958"/>
                </a:lnTo>
                <a:lnTo>
                  <a:pt x="299974" y="179958"/>
                </a:lnTo>
                <a:lnTo>
                  <a:pt x="288880" y="173712"/>
                </a:lnTo>
                <a:close/>
              </a:path>
              <a:path w="358775" h="205740">
                <a:moveTo>
                  <a:pt x="295094" y="162658"/>
                </a:moveTo>
                <a:lnTo>
                  <a:pt x="288880" y="173712"/>
                </a:lnTo>
                <a:lnTo>
                  <a:pt x="299974" y="179958"/>
                </a:lnTo>
                <a:lnTo>
                  <a:pt x="306197" y="168909"/>
                </a:lnTo>
                <a:lnTo>
                  <a:pt x="295094" y="162658"/>
                </a:lnTo>
                <a:close/>
              </a:path>
              <a:path w="358775" h="205740">
                <a:moveTo>
                  <a:pt x="310641" y="135000"/>
                </a:moveTo>
                <a:lnTo>
                  <a:pt x="295094" y="162658"/>
                </a:lnTo>
                <a:lnTo>
                  <a:pt x="306197" y="168909"/>
                </a:lnTo>
                <a:lnTo>
                  <a:pt x="299974" y="179958"/>
                </a:lnTo>
                <a:lnTo>
                  <a:pt x="341045" y="179958"/>
                </a:lnTo>
                <a:lnTo>
                  <a:pt x="310641" y="135000"/>
                </a:lnTo>
                <a:close/>
              </a:path>
              <a:path w="358775" h="205740">
                <a:moveTo>
                  <a:pt x="6223" y="0"/>
                </a:moveTo>
                <a:lnTo>
                  <a:pt x="0" y="11048"/>
                </a:lnTo>
                <a:lnTo>
                  <a:pt x="288880" y="173712"/>
                </a:lnTo>
                <a:lnTo>
                  <a:pt x="295094" y="162658"/>
                </a:lnTo>
                <a:lnTo>
                  <a:pt x="622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55875" y="9082684"/>
            <a:ext cx="946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Security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7539" y="9166504"/>
            <a:ext cx="605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Host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F/W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51984" y="8873896"/>
            <a:ext cx="544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Instance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53154" y="8789568"/>
            <a:ext cx="249554" cy="0"/>
          </a:xfrm>
          <a:custGeom>
            <a:avLst/>
            <a:gdLst/>
            <a:ahLst/>
            <a:cxnLst/>
            <a:rect l="l" t="t" r="r" b="b"/>
            <a:pathLst>
              <a:path w="249554">
                <a:moveTo>
                  <a:pt x="0" y="0"/>
                </a:moveTo>
                <a:lnTo>
                  <a:pt x="249047" y="0"/>
                </a:lnTo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65042" y="8789568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>
                <a:moveTo>
                  <a:pt x="0" y="0"/>
                </a:moveTo>
                <a:lnTo>
                  <a:pt x="231902" y="0"/>
                </a:lnTo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175358"/>
            <a:ext cx="57556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reason, an </a:t>
            </a:r>
            <a:r>
              <a:rPr sz="1400" spc="-5" dirty="0">
                <a:latin typeface="Calibri"/>
                <a:cs typeface="Calibri"/>
              </a:rPr>
              <a:t>instance </a:t>
            </a:r>
            <a:r>
              <a:rPr sz="1400" dirty="0">
                <a:latin typeface="Calibri"/>
                <a:cs typeface="Calibri"/>
              </a:rPr>
              <a:t>in a </a:t>
            </a:r>
            <a:r>
              <a:rPr sz="1400" spc="-5" dirty="0">
                <a:latin typeface="Calibri"/>
                <a:cs typeface="Calibri"/>
              </a:rPr>
              <a:t>subnet could be </a:t>
            </a:r>
            <a:r>
              <a:rPr sz="1400" dirty="0">
                <a:latin typeface="Calibri"/>
                <a:cs typeface="Calibri"/>
              </a:rPr>
              <a:t>assigned to a </a:t>
            </a:r>
            <a:r>
              <a:rPr sz="1400" spc="-5" dirty="0">
                <a:latin typeface="Calibri"/>
                <a:cs typeface="Calibri"/>
              </a:rPr>
              <a:t>different set of  security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groups.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860802"/>
            <a:ext cx="5943600" cy="4162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5677790"/>
            <a:ext cx="4799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following are </a:t>
            </a:r>
            <a:r>
              <a:rPr sz="1400" spc="-5" dirty="0">
                <a:latin typeface="Calibri"/>
                <a:cs typeface="Calibri"/>
              </a:rPr>
              <a:t>the significant characteristics of security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groups: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430646"/>
            <a:ext cx="5758815" cy="38690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In Security Groups,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apply allow </a:t>
            </a:r>
            <a:r>
              <a:rPr sz="1400" spc="-5" dirty="0">
                <a:latin typeface="Calibri"/>
                <a:cs typeface="Calibri"/>
              </a:rPr>
              <a:t>rules not deny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rules.</a:t>
            </a:r>
            <a:endParaRPr sz="1400">
              <a:latin typeface="Calibri"/>
              <a:cs typeface="Calibri"/>
            </a:endParaRPr>
          </a:p>
          <a:p>
            <a:pPr marL="12700" marR="8890" algn="just">
              <a:lnSpc>
                <a:spcPct val="117900"/>
              </a:lnSpc>
              <a:spcBef>
                <a:spcPts val="969"/>
              </a:spcBef>
            </a:pPr>
            <a:r>
              <a:rPr sz="1400" spc="-5" dirty="0">
                <a:latin typeface="Calibri"/>
                <a:cs typeface="Calibri"/>
              </a:rPr>
              <a:t>In security groups,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have provision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configure </a:t>
            </a:r>
            <a:r>
              <a:rPr sz="1400" spc="-10" dirty="0">
                <a:latin typeface="Calibri"/>
                <a:cs typeface="Calibri"/>
              </a:rPr>
              <a:t>Inbound </a:t>
            </a:r>
            <a:r>
              <a:rPr sz="1400" spc="-5" dirty="0">
                <a:latin typeface="Calibri"/>
                <a:cs typeface="Calibri"/>
              </a:rPr>
              <a:t>and Outbound  rules separately.</a:t>
            </a:r>
            <a:endParaRPr sz="1400">
              <a:latin typeface="Calibri"/>
              <a:cs typeface="Calibri"/>
            </a:endParaRPr>
          </a:p>
          <a:p>
            <a:pPr marL="12700" marR="7620" algn="just">
              <a:lnSpc>
                <a:spcPct val="117600"/>
              </a:lnSpc>
              <a:spcBef>
                <a:spcPts val="975"/>
              </a:spcBef>
            </a:pPr>
            <a:r>
              <a:rPr sz="1400" dirty="0">
                <a:latin typeface="Calibri"/>
                <a:cs typeface="Calibri"/>
              </a:rPr>
              <a:t>By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security groups </a:t>
            </a:r>
            <a:r>
              <a:rPr sz="1400" dirty="0">
                <a:latin typeface="Calibri"/>
                <a:cs typeface="Calibri"/>
              </a:rPr>
              <a:t>all </a:t>
            </a:r>
            <a:r>
              <a:rPr sz="1400" spc="-5" dirty="0">
                <a:latin typeface="Calibri"/>
                <a:cs typeface="Calibri"/>
              </a:rPr>
              <a:t>outbound </a:t>
            </a:r>
            <a:r>
              <a:rPr sz="1400" dirty="0">
                <a:latin typeface="Calibri"/>
                <a:cs typeface="Calibri"/>
              </a:rPr>
              <a:t>traffic is allowed. </a:t>
            </a:r>
            <a:r>
              <a:rPr sz="1400" spc="-5" dirty="0">
                <a:latin typeface="Calibri"/>
                <a:cs typeface="Calibri"/>
              </a:rPr>
              <a:t>In order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specify  outbound </a:t>
            </a:r>
            <a:r>
              <a:rPr sz="1400" dirty="0">
                <a:latin typeface="Calibri"/>
                <a:cs typeface="Calibri"/>
              </a:rPr>
              <a:t>traffic you </a:t>
            </a:r>
            <a:r>
              <a:rPr sz="1400" spc="-5" dirty="0">
                <a:latin typeface="Calibri"/>
                <a:cs typeface="Calibri"/>
              </a:rPr>
              <a:t>must delete </a:t>
            </a:r>
            <a:r>
              <a:rPr sz="1400" dirty="0">
                <a:latin typeface="Calibri"/>
                <a:cs typeface="Calibri"/>
              </a:rPr>
              <a:t>the default rule </a:t>
            </a:r>
            <a:r>
              <a:rPr sz="1400" spc="-5" dirty="0">
                <a:latin typeface="Calibri"/>
                <a:cs typeface="Calibri"/>
              </a:rPr>
              <a:t>and add outbound rules </a:t>
            </a:r>
            <a:r>
              <a:rPr sz="1400" dirty="0">
                <a:latin typeface="Calibri"/>
                <a:cs typeface="Calibri"/>
              </a:rPr>
              <a:t>for  </a:t>
            </a:r>
            <a:r>
              <a:rPr sz="1400" spc="-5" dirty="0">
                <a:latin typeface="Calibri"/>
                <a:cs typeface="Calibri"/>
              </a:rPr>
              <a:t>specific port or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service.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100"/>
              </a:lnSpc>
              <a:spcBef>
                <a:spcPts val="985"/>
              </a:spcBef>
            </a:pPr>
            <a:r>
              <a:rPr sz="1400" spc="-5" dirty="0">
                <a:latin typeface="Calibri"/>
                <a:cs typeface="Calibri"/>
              </a:rPr>
              <a:t>Security Groups </a:t>
            </a:r>
            <a:r>
              <a:rPr sz="1400" dirty="0">
                <a:latin typeface="Calibri"/>
                <a:cs typeface="Calibri"/>
              </a:rPr>
              <a:t>are </a:t>
            </a:r>
            <a:r>
              <a:rPr sz="1400" spc="-5" dirty="0">
                <a:latin typeface="Calibri"/>
                <a:cs typeface="Calibri"/>
              </a:rPr>
              <a:t>stateful, </a:t>
            </a:r>
            <a:r>
              <a:rPr sz="1400" dirty="0">
                <a:latin typeface="Calibri"/>
                <a:cs typeface="Calibri"/>
              </a:rPr>
              <a:t>its </a:t>
            </a:r>
            <a:r>
              <a:rPr sz="1400" spc="-5" dirty="0">
                <a:latin typeface="Calibri"/>
                <a:cs typeface="Calibri"/>
              </a:rPr>
              <a:t>mean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instance sends </a:t>
            </a:r>
            <a:r>
              <a:rPr sz="1400" dirty="0">
                <a:latin typeface="Calibri"/>
                <a:cs typeface="Calibri"/>
              </a:rPr>
              <a:t>a request, and the  response traffic related to the request service is allowed </a:t>
            </a:r>
            <a:r>
              <a:rPr sz="1400" spc="-5" dirty="0">
                <a:latin typeface="Calibri"/>
                <a:cs typeface="Calibri"/>
              </a:rPr>
              <a:t>regardless of inbound  rules.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900"/>
              </a:lnSpc>
              <a:spcBef>
                <a:spcPts val="969"/>
              </a:spcBef>
            </a:pPr>
            <a:r>
              <a:rPr sz="1400" spc="-5" dirty="0">
                <a:latin typeface="Calibri"/>
                <a:cs typeface="Calibri"/>
              </a:rPr>
              <a:t>Instances </a:t>
            </a:r>
            <a:r>
              <a:rPr sz="1400" dirty="0">
                <a:latin typeface="Calibri"/>
                <a:cs typeface="Calibri"/>
              </a:rPr>
              <a:t>within a </a:t>
            </a:r>
            <a:r>
              <a:rPr sz="1400" spc="-5" dirty="0">
                <a:latin typeface="Calibri"/>
                <a:cs typeface="Calibri"/>
              </a:rPr>
              <a:t>VPC associated </a:t>
            </a:r>
            <a:r>
              <a:rPr sz="1400" dirty="0">
                <a:latin typeface="Calibri"/>
                <a:cs typeface="Calibri"/>
              </a:rPr>
              <a:t>with a </a:t>
            </a:r>
            <a:r>
              <a:rPr sz="1400" spc="-5" dirty="0">
                <a:latin typeface="Calibri"/>
                <a:cs typeface="Calibri"/>
              </a:rPr>
              <a:t>common security group </a:t>
            </a:r>
            <a:r>
              <a:rPr sz="1400" dirty="0">
                <a:latin typeface="Calibri"/>
                <a:cs typeface="Calibri"/>
              </a:rPr>
              <a:t>cannot </a:t>
            </a:r>
            <a:r>
              <a:rPr sz="1400" spc="-5" dirty="0">
                <a:latin typeface="Calibri"/>
                <a:cs typeface="Calibri"/>
              </a:rPr>
              <a:t>speak 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each other until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specify rules to allow communication.</a:t>
            </a:r>
            <a:endParaRPr sz="1400">
              <a:latin typeface="Calibri"/>
              <a:cs typeface="Calibri"/>
            </a:endParaRPr>
          </a:p>
          <a:p>
            <a:pPr marL="12700" marR="9525" algn="just">
              <a:lnSpc>
                <a:spcPct val="117100"/>
              </a:lnSpc>
              <a:spcBef>
                <a:spcPts val="990"/>
              </a:spcBef>
            </a:pPr>
            <a:r>
              <a:rPr sz="1400" spc="-5" dirty="0">
                <a:latin typeface="Calibri"/>
                <a:cs typeface="Calibri"/>
              </a:rPr>
              <a:t>Security Groups </a:t>
            </a:r>
            <a:r>
              <a:rPr sz="1400" dirty="0">
                <a:latin typeface="Calibri"/>
                <a:cs typeface="Calibri"/>
              </a:rPr>
              <a:t>are also </a:t>
            </a:r>
            <a:r>
              <a:rPr sz="1400" spc="-5" dirty="0">
                <a:latin typeface="Calibri"/>
                <a:cs typeface="Calibri"/>
              </a:rPr>
              <a:t>connected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Network Interfaces. </a:t>
            </a:r>
            <a:r>
              <a:rPr sz="1400" dirty="0">
                <a:latin typeface="Calibri"/>
                <a:cs typeface="Calibri"/>
              </a:rPr>
              <a:t>After </a:t>
            </a:r>
            <a:r>
              <a:rPr sz="1400" spc="-5" dirty="0">
                <a:latin typeface="Calibri"/>
                <a:cs typeface="Calibri"/>
              </a:rPr>
              <a:t>launching  </a:t>
            </a:r>
            <a:r>
              <a:rPr sz="1400" dirty="0">
                <a:latin typeface="Calibri"/>
                <a:cs typeface="Calibri"/>
              </a:rPr>
              <a:t>an </a:t>
            </a:r>
            <a:r>
              <a:rPr sz="1400" spc="-5" dirty="0">
                <a:latin typeface="Calibri"/>
                <a:cs typeface="Calibri"/>
              </a:rPr>
              <a:t>EC2 Instance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change or </a:t>
            </a:r>
            <a:r>
              <a:rPr sz="1400" dirty="0">
                <a:latin typeface="Calibri"/>
                <a:cs typeface="Calibri"/>
              </a:rPr>
              <a:t>replace </a:t>
            </a:r>
            <a:r>
              <a:rPr sz="1400" spc="-5" dirty="0">
                <a:latin typeface="Calibri"/>
                <a:cs typeface="Calibri"/>
              </a:rPr>
              <a:t>security groups </a:t>
            </a:r>
            <a:r>
              <a:rPr sz="1400" dirty="0">
                <a:latin typeface="Calibri"/>
                <a:cs typeface="Calibri"/>
              </a:rPr>
              <a:t>any </a:t>
            </a:r>
            <a:r>
              <a:rPr sz="1400" spc="-5" dirty="0">
                <a:latin typeface="Calibri"/>
                <a:cs typeface="Calibri"/>
              </a:rPr>
              <a:t>time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associated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1465073"/>
            <a:ext cx="5943600" cy="3687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554201"/>
            <a:ext cx="57569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the instance, which changes the security groups connected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the  </a:t>
            </a:r>
            <a:r>
              <a:rPr sz="1400" dirty="0">
                <a:latin typeface="Calibri"/>
                <a:cs typeface="Calibri"/>
              </a:rPr>
              <a:t>primary network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interface.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596007"/>
            <a:ext cx="5758815" cy="186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Network </a:t>
            </a:r>
            <a:r>
              <a:rPr sz="1400" b="1" dirty="0">
                <a:latin typeface="Calibri"/>
                <a:cs typeface="Calibri"/>
              </a:rPr>
              <a:t>Access </a:t>
            </a:r>
            <a:r>
              <a:rPr sz="1400" b="1" spc="-5" dirty="0">
                <a:latin typeface="Calibri"/>
                <a:cs typeface="Calibri"/>
              </a:rPr>
              <a:t>Control Lists</a:t>
            </a:r>
            <a:r>
              <a:rPr sz="1400" b="1" dirty="0">
                <a:latin typeface="Calibri"/>
                <a:cs typeface="Calibri"/>
              </a:rPr>
              <a:t> (ACLs)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200"/>
              </a:lnSpc>
              <a:spcBef>
                <a:spcPts val="985"/>
              </a:spcBef>
            </a:pPr>
            <a:r>
              <a:rPr sz="1400" spc="-5" dirty="0">
                <a:latin typeface="Calibri"/>
                <a:cs typeface="Calibri"/>
              </a:rPr>
              <a:t>This </a:t>
            </a:r>
            <a:r>
              <a:rPr sz="1400" dirty="0">
                <a:latin typeface="Calibri"/>
                <a:cs typeface="Calibri"/>
              </a:rPr>
              <a:t>is a </a:t>
            </a:r>
            <a:r>
              <a:rPr sz="1400" spc="-5" dirty="0">
                <a:latin typeface="Calibri"/>
                <a:cs typeface="Calibri"/>
              </a:rPr>
              <a:t>second or another </a:t>
            </a:r>
            <a:r>
              <a:rPr sz="1400" dirty="0">
                <a:latin typeface="Calibri"/>
                <a:cs typeface="Calibri"/>
              </a:rPr>
              <a:t>layer </a:t>
            </a:r>
            <a:r>
              <a:rPr sz="1400" spc="-5" dirty="0">
                <a:latin typeface="Calibri"/>
                <a:cs typeface="Calibri"/>
              </a:rPr>
              <a:t>of security which </a:t>
            </a:r>
            <a:r>
              <a:rPr sz="1400" dirty="0">
                <a:latin typeface="Calibri"/>
                <a:cs typeface="Calibri"/>
              </a:rPr>
              <a:t>works </a:t>
            </a:r>
            <a:r>
              <a:rPr sz="1400" spc="-5" dirty="0">
                <a:latin typeface="Calibri"/>
                <a:cs typeface="Calibri"/>
              </a:rPr>
              <a:t>on subnet </a:t>
            </a:r>
            <a:r>
              <a:rPr sz="1400" dirty="0">
                <a:latin typeface="Calibri"/>
                <a:cs typeface="Calibri"/>
              </a:rPr>
              <a:t>level,  </a:t>
            </a:r>
            <a:r>
              <a:rPr sz="1400" spc="-5" dirty="0">
                <a:latin typeface="Calibri"/>
                <a:cs typeface="Calibri"/>
              </a:rPr>
              <a:t>however security </a:t>
            </a:r>
            <a:r>
              <a:rPr sz="1400" spc="-10" dirty="0">
                <a:latin typeface="Calibri"/>
                <a:cs typeface="Calibri"/>
              </a:rPr>
              <a:t>groups </a:t>
            </a:r>
            <a:r>
              <a:rPr sz="1400" dirty="0">
                <a:latin typeface="Calibri"/>
                <a:cs typeface="Calibri"/>
              </a:rPr>
              <a:t>work </a:t>
            </a:r>
            <a:r>
              <a:rPr sz="1400" spc="-5" dirty="0">
                <a:latin typeface="Calibri"/>
                <a:cs typeface="Calibri"/>
              </a:rPr>
              <a:t>on instance </a:t>
            </a:r>
            <a:r>
              <a:rPr sz="1400" dirty="0">
                <a:latin typeface="Calibri"/>
                <a:cs typeface="Calibri"/>
              </a:rPr>
              <a:t>level. A network </a:t>
            </a:r>
            <a:r>
              <a:rPr sz="1400" spc="-5" dirty="0">
                <a:latin typeface="Calibri"/>
                <a:cs typeface="Calibri"/>
              </a:rPr>
              <a:t>access control </a:t>
            </a:r>
            <a:r>
              <a:rPr sz="1400" dirty="0">
                <a:latin typeface="Calibri"/>
                <a:cs typeface="Calibri"/>
              </a:rPr>
              <a:t>list  works as a </a:t>
            </a:r>
            <a:r>
              <a:rPr sz="1400" spc="-5" dirty="0">
                <a:latin typeface="Calibri"/>
                <a:cs typeface="Calibri"/>
              </a:rPr>
              <a:t>stateless firewall, therefor </a:t>
            </a:r>
            <a:r>
              <a:rPr sz="1400" dirty="0">
                <a:latin typeface="Calibri"/>
                <a:cs typeface="Calibri"/>
              </a:rPr>
              <a:t>return traffic explicitly </a:t>
            </a:r>
            <a:r>
              <a:rPr sz="1400" spc="-5" dirty="0">
                <a:latin typeface="Calibri"/>
                <a:cs typeface="Calibri"/>
              </a:rPr>
              <a:t>must have  </a:t>
            </a:r>
            <a:r>
              <a:rPr sz="1400" dirty="0">
                <a:latin typeface="Calibri"/>
                <a:cs typeface="Calibri"/>
              </a:rPr>
              <a:t>allowed </a:t>
            </a:r>
            <a:r>
              <a:rPr sz="1400" spc="-5" dirty="0">
                <a:latin typeface="Calibri"/>
                <a:cs typeface="Calibri"/>
              </a:rPr>
              <a:t>rules. When </a:t>
            </a:r>
            <a:r>
              <a:rPr sz="1400" dirty="0">
                <a:latin typeface="Calibri"/>
                <a:cs typeface="Calibri"/>
              </a:rPr>
              <a:t>you create a </a:t>
            </a:r>
            <a:r>
              <a:rPr sz="1400" spc="-5" dirty="0">
                <a:latin typeface="Calibri"/>
                <a:cs typeface="Calibri"/>
              </a:rPr>
              <a:t>VPC, by default </a:t>
            </a:r>
            <a:r>
              <a:rPr sz="1400" dirty="0">
                <a:latin typeface="Calibri"/>
                <a:cs typeface="Calibri"/>
              </a:rPr>
              <a:t>a network </a:t>
            </a:r>
            <a:r>
              <a:rPr sz="1400" spc="-5" dirty="0">
                <a:latin typeface="Calibri"/>
                <a:cs typeface="Calibri"/>
              </a:rPr>
              <a:t>access control list  (ACL)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associated </a:t>
            </a:r>
            <a:r>
              <a:rPr sz="1400" dirty="0">
                <a:latin typeface="Calibri"/>
                <a:cs typeface="Calibri"/>
              </a:rPr>
              <a:t>with every </a:t>
            </a:r>
            <a:r>
              <a:rPr sz="1400" spc="-5" dirty="0">
                <a:latin typeface="Calibri"/>
                <a:cs typeface="Calibri"/>
              </a:rPr>
              <a:t>subnet </a:t>
            </a:r>
            <a:r>
              <a:rPr sz="1400" dirty="0">
                <a:latin typeface="Calibri"/>
                <a:cs typeface="Calibri"/>
              </a:rPr>
              <a:t>and allows all </a:t>
            </a:r>
            <a:r>
              <a:rPr sz="1400" spc="-5" dirty="0">
                <a:latin typeface="Calibri"/>
                <a:cs typeface="Calibri"/>
              </a:rPr>
              <a:t>inbound and outbound  traffic.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973828"/>
            <a:ext cx="5675630" cy="866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For ACL </a:t>
            </a:r>
            <a:r>
              <a:rPr sz="1400" spc="-5" dirty="0">
                <a:latin typeface="Calibri"/>
                <a:cs typeface="Calibri"/>
              </a:rPr>
              <a:t>recommendation, use the </a:t>
            </a:r>
            <a:r>
              <a:rPr sz="1400" dirty="0">
                <a:latin typeface="Calibri"/>
                <a:cs typeface="Calibri"/>
              </a:rPr>
              <a:t>below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link.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18000"/>
              </a:lnSpc>
              <a:spcBef>
                <a:spcPts val="965"/>
              </a:spcBef>
            </a:pP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https://docs.aws.amazon.com/AmazonVPC/latest/UserGuide/VPC_Appendix_ </a:t>
            </a:r>
            <a:r>
              <a:rPr sz="14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NACLs.html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353302"/>
            <a:ext cx="5760720" cy="1365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Internet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Gateways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400"/>
              </a:lnSpc>
              <a:spcBef>
                <a:spcPts val="975"/>
              </a:spcBef>
            </a:pPr>
            <a:r>
              <a:rPr sz="1400" spc="-5" dirty="0">
                <a:latin typeface="Calibri"/>
                <a:cs typeface="Calibri"/>
              </a:rPr>
              <a:t>Internet </a:t>
            </a:r>
            <a:r>
              <a:rPr sz="1400" dirty="0">
                <a:latin typeface="Calibri"/>
                <a:cs typeface="Calibri"/>
              </a:rPr>
              <a:t>Gateway </a:t>
            </a:r>
            <a:r>
              <a:rPr sz="1400" spc="-5" dirty="0">
                <a:latin typeface="Calibri"/>
                <a:cs typeface="Calibri"/>
              </a:rPr>
              <a:t>provides communication </a:t>
            </a:r>
            <a:r>
              <a:rPr sz="1400" dirty="0">
                <a:latin typeface="Calibri"/>
                <a:cs typeface="Calibri"/>
              </a:rPr>
              <a:t>between your </a:t>
            </a:r>
            <a:r>
              <a:rPr sz="1400" spc="-5" dirty="0">
                <a:latin typeface="Calibri"/>
                <a:cs typeface="Calibri"/>
              </a:rPr>
              <a:t>VPC’s instances </a:t>
            </a:r>
            <a:r>
              <a:rPr sz="1400" dirty="0">
                <a:latin typeface="Calibri"/>
                <a:cs typeface="Calibri"/>
              </a:rPr>
              <a:t>and  </a:t>
            </a:r>
            <a:r>
              <a:rPr sz="1400" spc="-5" dirty="0">
                <a:latin typeface="Calibri"/>
                <a:cs typeface="Calibri"/>
              </a:rPr>
              <a:t>the Internet. It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by default scaled, highly </a:t>
            </a:r>
            <a:r>
              <a:rPr sz="1400" dirty="0">
                <a:latin typeface="Calibri"/>
                <a:cs typeface="Calibri"/>
              </a:rPr>
              <a:t>available </a:t>
            </a:r>
            <a:r>
              <a:rPr sz="1400" spc="-5" dirty="0">
                <a:latin typeface="Calibri"/>
                <a:cs typeface="Calibri"/>
              </a:rPr>
              <a:t>and redundant. </a:t>
            </a:r>
            <a:r>
              <a:rPr sz="1400" dirty="0">
                <a:latin typeface="Calibri"/>
                <a:cs typeface="Calibri"/>
              </a:rPr>
              <a:t>Usually </a:t>
            </a:r>
            <a:r>
              <a:rPr sz="1400" spc="-10" dirty="0">
                <a:latin typeface="Calibri"/>
                <a:cs typeface="Calibri"/>
              </a:rPr>
              <a:t>you  </a:t>
            </a:r>
            <a:r>
              <a:rPr sz="1400" spc="-5" dirty="0">
                <a:latin typeface="Calibri"/>
                <a:cs typeface="Calibri"/>
              </a:rPr>
              <a:t>attach </a:t>
            </a:r>
            <a:r>
              <a:rPr sz="1400" dirty="0">
                <a:latin typeface="Calibri"/>
                <a:cs typeface="Calibri"/>
              </a:rPr>
              <a:t>an </a:t>
            </a:r>
            <a:r>
              <a:rPr sz="1400" spc="-5" dirty="0">
                <a:latin typeface="Calibri"/>
                <a:cs typeface="Calibri"/>
              </a:rPr>
              <a:t>Internet </a:t>
            </a:r>
            <a:r>
              <a:rPr sz="1400" dirty="0">
                <a:latin typeface="Calibri"/>
                <a:cs typeface="Calibri"/>
              </a:rPr>
              <a:t>Gateway </a:t>
            </a:r>
            <a:r>
              <a:rPr sz="1400" spc="-5" dirty="0">
                <a:latin typeface="Calibri"/>
                <a:cs typeface="Calibri"/>
              </a:rPr>
              <a:t>with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subnet which </a:t>
            </a:r>
            <a:r>
              <a:rPr sz="1400" dirty="0">
                <a:latin typeface="Calibri"/>
                <a:cs typeface="Calibri"/>
              </a:rPr>
              <a:t>allows </a:t>
            </a:r>
            <a:r>
              <a:rPr sz="1400" spc="-5" dirty="0">
                <a:latin typeface="Calibri"/>
                <a:cs typeface="Calibri"/>
              </a:rPr>
              <a:t>the Internet </a:t>
            </a:r>
            <a:r>
              <a:rPr sz="1400" dirty="0">
                <a:latin typeface="Calibri"/>
                <a:cs typeface="Calibri"/>
              </a:rPr>
              <a:t>traffic </a:t>
            </a:r>
            <a:r>
              <a:rPr sz="1400" spc="-10" dirty="0">
                <a:latin typeface="Calibri"/>
                <a:cs typeface="Calibri"/>
              </a:rPr>
              <a:t>to  </a:t>
            </a:r>
            <a:r>
              <a:rPr sz="1400" spc="-5" dirty="0">
                <a:latin typeface="Calibri"/>
                <a:cs typeface="Calibri"/>
              </a:rPr>
              <a:t>Instances </a:t>
            </a:r>
            <a:r>
              <a:rPr sz="1400" dirty="0">
                <a:latin typeface="Calibri"/>
                <a:cs typeface="Calibri"/>
              </a:rPr>
              <a:t>within </a:t>
            </a:r>
            <a:r>
              <a:rPr sz="1400" spc="-5" dirty="0">
                <a:latin typeface="Calibri"/>
                <a:cs typeface="Calibri"/>
              </a:rPr>
              <a:t>the subnet.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232775"/>
            <a:ext cx="5760085" cy="199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Egress Only Internet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Gateways</a:t>
            </a:r>
            <a:endParaRPr sz="1400">
              <a:latin typeface="Calibri"/>
              <a:cs typeface="Calibri"/>
            </a:endParaRPr>
          </a:p>
          <a:p>
            <a:pPr marL="12700" marR="8890" algn="just">
              <a:lnSpc>
                <a:spcPct val="117900"/>
              </a:lnSpc>
              <a:spcBef>
                <a:spcPts val="975"/>
              </a:spcBef>
            </a:pPr>
            <a:r>
              <a:rPr sz="1400" dirty="0">
                <a:latin typeface="Calibri"/>
                <a:cs typeface="Calibri"/>
              </a:rPr>
              <a:t>An egress </a:t>
            </a:r>
            <a:r>
              <a:rPr sz="1400" spc="-5" dirty="0">
                <a:latin typeface="Calibri"/>
                <a:cs typeface="Calibri"/>
              </a:rPr>
              <a:t>only internet </a:t>
            </a:r>
            <a:r>
              <a:rPr sz="1400" dirty="0">
                <a:latin typeface="Calibri"/>
                <a:cs typeface="Calibri"/>
              </a:rPr>
              <a:t>gateway allows </a:t>
            </a:r>
            <a:r>
              <a:rPr sz="1400" spc="-5" dirty="0">
                <a:latin typeface="Calibri"/>
                <a:cs typeface="Calibri"/>
              </a:rPr>
              <a:t>outbound communication </a:t>
            </a:r>
            <a:r>
              <a:rPr sz="1400" dirty="0">
                <a:latin typeface="Calibri"/>
                <a:cs typeface="Calibri"/>
              </a:rPr>
              <a:t>over </a:t>
            </a:r>
            <a:r>
              <a:rPr sz="1400" spc="-5" dirty="0">
                <a:latin typeface="Calibri"/>
                <a:cs typeface="Calibri"/>
              </a:rPr>
              <a:t>IPv6  from </a:t>
            </a:r>
            <a:r>
              <a:rPr sz="1400" dirty="0">
                <a:latin typeface="Calibri"/>
                <a:cs typeface="Calibri"/>
              </a:rPr>
              <a:t>an </a:t>
            </a:r>
            <a:r>
              <a:rPr sz="1400" spc="-5" dirty="0">
                <a:latin typeface="Calibri"/>
                <a:cs typeface="Calibri"/>
              </a:rPr>
              <a:t>EC2 Instance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Internet.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200"/>
              </a:lnSpc>
              <a:spcBef>
                <a:spcPts val="980"/>
              </a:spcBef>
            </a:pPr>
            <a:r>
              <a:rPr sz="1400" dirty="0">
                <a:latin typeface="Calibri"/>
                <a:cs typeface="Calibri"/>
              </a:rPr>
              <a:t>Any </a:t>
            </a:r>
            <a:r>
              <a:rPr sz="1400" spc="-5" dirty="0">
                <a:latin typeface="Calibri"/>
                <a:cs typeface="Calibri"/>
              </a:rPr>
              <a:t>instance which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running </a:t>
            </a:r>
            <a:r>
              <a:rPr sz="1400" dirty="0">
                <a:latin typeface="Calibri"/>
                <a:cs typeface="Calibri"/>
              </a:rPr>
              <a:t>in a </a:t>
            </a:r>
            <a:r>
              <a:rPr sz="1400" spc="-5" dirty="0">
                <a:latin typeface="Calibri"/>
                <a:cs typeface="Calibri"/>
              </a:rPr>
              <a:t>public subnet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configured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IPv4 can  connect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internet </a:t>
            </a:r>
            <a:r>
              <a:rPr sz="1400" dirty="0">
                <a:latin typeface="Calibri"/>
                <a:cs typeface="Calibri"/>
              </a:rPr>
              <a:t>gateway in </a:t>
            </a:r>
            <a:r>
              <a:rPr sz="1400" spc="-5" dirty="0">
                <a:latin typeface="Calibri"/>
                <a:cs typeface="Calibri"/>
              </a:rPr>
              <a:t>order </a:t>
            </a:r>
            <a:r>
              <a:rPr sz="1400" dirty="0">
                <a:latin typeface="Calibri"/>
                <a:cs typeface="Calibri"/>
              </a:rPr>
              <a:t>to provide </a:t>
            </a:r>
            <a:r>
              <a:rPr sz="1400" spc="-5" dirty="0">
                <a:latin typeface="Calibri"/>
                <a:cs typeface="Calibri"/>
              </a:rPr>
              <a:t>internet </a:t>
            </a:r>
            <a:r>
              <a:rPr sz="1400" dirty="0">
                <a:latin typeface="Calibri"/>
                <a:cs typeface="Calibri"/>
              </a:rPr>
              <a:t>traffic over </a:t>
            </a:r>
            <a:r>
              <a:rPr sz="1400" spc="-5" dirty="0">
                <a:latin typeface="Calibri"/>
                <a:cs typeface="Calibri"/>
              </a:rPr>
              <a:t>the  instance. The same </a:t>
            </a:r>
            <a:r>
              <a:rPr sz="1400" dirty="0">
                <a:latin typeface="Calibri"/>
                <a:cs typeface="Calibri"/>
              </a:rPr>
              <a:t>way you would require </a:t>
            </a:r>
            <a:r>
              <a:rPr sz="1400" spc="-5" dirty="0">
                <a:latin typeface="Calibri"/>
                <a:cs typeface="Calibri"/>
              </a:rPr>
              <a:t>Egress Only Internet </a:t>
            </a:r>
            <a:r>
              <a:rPr sz="1400" dirty="0">
                <a:latin typeface="Calibri"/>
                <a:cs typeface="Calibri"/>
              </a:rPr>
              <a:t>Gateway to  provide </a:t>
            </a:r>
            <a:r>
              <a:rPr sz="1400" spc="-5" dirty="0">
                <a:latin typeface="Calibri"/>
                <a:cs typeface="Calibri"/>
              </a:rPr>
              <a:t>the Internet </a:t>
            </a:r>
            <a:r>
              <a:rPr sz="1400" dirty="0">
                <a:latin typeface="Calibri"/>
                <a:cs typeface="Calibri"/>
              </a:rPr>
              <a:t>traffic </a:t>
            </a:r>
            <a:r>
              <a:rPr sz="1400" spc="-5" dirty="0">
                <a:latin typeface="Calibri"/>
                <a:cs typeface="Calibri"/>
              </a:rPr>
              <a:t>over IPv6 configured EC2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023618"/>
            <a:ext cx="5758815" cy="161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DHCP Options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Sets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400"/>
              </a:lnSpc>
              <a:spcBef>
                <a:spcPts val="980"/>
              </a:spcBef>
            </a:pPr>
            <a:r>
              <a:rPr sz="1400" spc="-5" dirty="0">
                <a:latin typeface="Calibri"/>
                <a:cs typeface="Calibri"/>
              </a:rPr>
              <a:t>Dynamic Host Configuration </a:t>
            </a:r>
            <a:r>
              <a:rPr sz="1400" dirty="0">
                <a:latin typeface="Calibri"/>
                <a:cs typeface="Calibri"/>
              </a:rPr>
              <a:t>Protocol </a:t>
            </a:r>
            <a:r>
              <a:rPr sz="1400" spc="-10" dirty="0">
                <a:latin typeface="Calibri"/>
                <a:cs typeface="Calibri"/>
              </a:rPr>
              <a:t>(DHCP)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used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distribute IP addresses  </a:t>
            </a:r>
            <a:r>
              <a:rPr sz="1400" dirty="0">
                <a:latin typeface="Calibri"/>
                <a:cs typeface="Calibri"/>
              </a:rPr>
              <a:t>to networked </a:t>
            </a:r>
            <a:r>
              <a:rPr sz="1400" spc="-5" dirty="0">
                <a:latin typeface="Calibri"/>
                <a:cs typeface="Calibri"/>
              </a:rPr>
              <a:t>nodes using </a:t>
            </a:r>
            <a:r>
              <a:rPr sz="1400" dirty="0">
                <a:latin typeface="Calibri"/>
                <a:cs typeface="Calibri"/>
              </a:rPr>
              <a:t>a range </a:t>
            </a:r>
            <a:r>
              <a:rPr sz="1400" spc="-5" dirty="0">
                <a:latin typeface="Calibri"/>
                <a:cs typeface="Calibri"/>
              </a:rPr>
              <a:t>of IP </a:t>
            </a:r>
            <a:r>
              <a:rPr sz="1400" dirty="0">
                <a:latin typeface="Calibri"/>
                <a:cs typeface="Calibri"/>
              </a:rPr>
              <a:t>addresses. </a:t>
            </a:r>
            <a:r>
              <a:rPr sz="1400" spc="-5" dirty="0">
                <a:latin typeface="Calibri"/>
                <a:cs typeface="Calibri"/>
              </a:rPr>
              <a:t>But here </a:t>
            </a:r>
            <a:r>
              <a:rPr sz="1400" dirty="0">
                <a:latin typeface="Calibri"/>
                <a:cs typeface="Calibri"/>
              </a:rPr>
              <a:t>DHCP </a:t>
            </a:r>
            <a:r>
              <a:rPr sz="1400" spc="-5" dirty="0">
                <a:latin typeface="Calibri"/>
                <a:cs typeface="Calibri"/>
              </a:rPr>
              <a:t>provides </a:t>
            </a:r>
            <a:r>
              <a:rPr sz="1400" dirty="0">
                <a:latin typeface="Calibri"/>
                <a:cs typeface="Calibri"/>
              </a:rPr>
              <a:t>a  </a:t>
            </a:r>
            <a:r>
              <a:rPr sz="1400" spc="-5" dirty="0">
                <a:latin typeface="Calibri"/>
                <a:cs typeface="Calibri"/>
              </a:rPr>
              <a:t>standard </a:t>
            </a:r>
            <a:r>
              <a:rPr sz="1400" dirty="0">
                <a:latin typeface="Calibri"/>
                <a:cs typeface="Calibri"/>
              </a:rPr>
              <a:t>for passing </a:t>
            </a:r>
            <a:r>
              <a:rPr sz="1400" spc="-5" dirty="0">
                <a:latin typeface="Calibri"/>
                <a:cs typeface="Calibri"/>
              </a:rPr>
              <a:t>configuration parameters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hosts such </a:t>
            </a:r>
            <a:r>
              <a:rPr sz="1400" dirty="0">
                <a:latin typeface="Calibri"/>
                <a:cs typeface="Calibri"/>
              </a:rPr>
              <a:t>as </a:t>
            </a:r>
            <a:r>
              <a:rPr sz="1400" spc="-5" dirty="0">
                <a:latin typeface="Calibri"/>
                <a:cs typeface="Calibri"/>
              </a:rPr>
              <a:t>domain name,  dns and netbios-node-type. </a:t>
            </a:r>
            <a:r>
              <a:rPr sz="1400" dirty="0">
                <a:latin typeface="Calibri"/>
                <a:cs typeface="Calibri"/>
              </a:rPr>
              <a:t>By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DHCP </a:t>
            </a:r>
            <a:r>
              <a:rPr sz="1400" spc="-5" dirty="0">
                <a:latin typeface="Calibri"/>
                <a:cs typeface="Calibri"/>
              </a:rPr>
              <a:t>options sets </a:t>
            </a:r>
            <a:r>
              <a:rPr sz="1400" dirty="0">
                <a:latin typeface="Calibri"/>
                <a:cs typeface="Calibri"/>
              </a:rPr>
              <a:t>are linked with your  virtual private </a:t>
            </a:r>
            <a:r>
              <a:rPr sz="1400" spc="-5" dirty="0">
                <a:latin typeface="Calibri"/>
                <a:cs typeface="Calibri"/>
              </a:rPr>
              <a:t>clouds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(VPC).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153026"/>
            <a:ext cx="5757545" cy="136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Elastic</a:t>
            </a:r>
            <a:r>
              <a:rPr sz="1400" b="1" spc="-5" dirty="0">
                <a:latin typeface="Calibri"/>
                <a:cs typeface="Calibri"/>
              </a:rPr>
              <a:t> IPs</a:t>
            </a:r>
            <a:endParaRPr sz="1400">
              <a:latin typeface="Calibri"/>
              <a:cs typeface="Calibri"/>
            </a:endParaRPr>
          </a:p>
          <a:p>
            <a:pPr marL="12700" marR="5080" algn="just">
              <a:lnSpc>
                <a:spcPct val="117200"/>
              </a:lnSpc>
              <a:spcBef>
                <a:spcPts val="985"/>
              </a:spcBef>
            </a:pPr>
            <a:r>
              <a:rPr sz="1400" spc="-5" dirty="0">
                <a:latin typeface="Calibri"/>
                <a:cs typeface="Calibri"/>
              </a:rPr>
              <a:t>Elastic IP </a:t>
            </a:r>
            <a:r>
              <a:rPr sz="1400" dirty="0">
                <a:latin typeface="Calibri"/>
                <a:cs typeface="Calibri"/>
              </a:rPr>
              <a:t>Address </a:t>
            </a:r>
            <a:r>
              <a:rPr sz="1400" spc="-5" dirty="0">
                <a:latin typeface="Calibri"/>
                <a:cs typeface="Calibri"/>
              </a:rPr>
              <a:t>(EIP) </a:t>
            </a:r>
            <a:r>
              <a:rPr sz="1400" dirty="0">
                <a:latin typeface="Calibri"/>
                <a:cs typeface="Calibri"/>
              </a:rPr>
              <a:t>is a </a:t>
            </a:r>
            <a:r>
              <a:rPr sz="1400" spc="-5" dirty="0">
                <a:latin typeface="Calibri"/>
                <a:cs typeface="Calibri"/>
              </a:rPr>
              <a:t>static public </a:t>
            </a:r>
            <a:r>
              <a:rPr sz="1400" dirty="0">
                <a:latin typeface="Calibri"/>
                <a:cs typeface="Calibri"/>
              </a:rPr>
              <a:t>IP </a:t>
            </a:r>
            <a:r>
              <a:rPr sz="1400" spc="-5" dirty="0">
                <a:latin typeface="Calibri"/>
                <a:cs typeface="Calibri"/>
              </a:rPr>
              <a:t>address.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allocate an EIP </a:t>
            </a:r>
            <a:r>
              <a:rPr sz="1400" spc="-5" dirty="0">
                <a:latin typeface="Calibri"/>
                <a:cs typeface="Calibri"/>
              </a:rPr>
              <a:t>from  the </a:t>
            </a:r>
            <a:r>
              <a:rPr sz="1400" dirty="0">
                <a:latin typeface="Calibri"/>
                <a:cs typeface="Calibri"/>
              </a:rPr>
              <a:t>range to </a:t>
            </a:r>
            <a:r>
              <a:rPr sz="1400" spc="-5" dirty="0">
                <a:latin typeface="Calibri"/>
                <a:cs typeface="Calibri"/>
              </a:rPr>
              <a:t>resource </a:t>
            </a:r>
            <a:r>
              <a:rPr sz="1400" dirty="0">
                <a:latin typeface="Calibri"/>
                <a:cs typeface="Calibri"/>
              </a:rPr>
              <a:t>within </a:t>
            </a:r>
            <a:r>
              <a:rPr sz="1400" spc="-5" dirty="0">
                <a:latin typeface="Calibri"/>
                <a:cs typeface="Calibri"/>
              </a:rPr>
              <a:t>the VPC and can </a:t>
            </a:r>
            <a:r>
              <a:rPr sz="1400" dirty="0">
                <a:latin typeface="Calibri"/>
                <a:cs typeface="Calibri"/>
              </a:rPr>
              <a:t>release it if </a:t>
            </a:r>
            <a:r>
              <a:rPr sz="1400" spc="-5" dirty="0">
                <a:latin typeface="Calibri"/>
                <a:cs typeface="Calibri"/>
              </a:rPr>
              <a:t>not required.  Amazon does charge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allocated EIP address, </a:t>
            </a:r>
            <a:r>
              <a:rPr sz="1400" dirty="0">
                <a:latin typeface="Calibri"/>
                <a:cs typeface="Calibri"/>
              </a:rPr>
              <a:t>even when </a:t>
            </a:r>
            <a:r>
              <a:rPr sz="1400" spc="-5" dirty="0">
                <a:latin typeface="Calibri"/>
                <a:cs typeface="Calibri"/>
              </a:rPr>
              <a:t>those EIPs </a:t>
            </a:r>
            <a:r>
              <a:rPr sz="1400" dirty="0">
                <a:latin typeface="Calibri"/>
                <a:cs typeface="Calibri"/>
              </a:rPr>
              <a:t>are </a:t>
            </a:r>
            <a:r>
              <a:rPr sz="1400" spc="-5" dirty="0">
                <a:latin typeface="Calibri"/>
                <a:cs typeface="Calibri"/>
              </a:rPr>
              <a:t>not  associated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resource.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030848"/>
            <a:ext cx="767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Endpoints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704" y="6430644"/>
            <a:ext cx="5494020" cy="2165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sz="1400" dirty="0">
                <a:solidFill>
                  <a:srgbClr val="444444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444444"/>
                </a:solidFill>
                <a:latin typeface="Calibri"/>
                <a:cs typeface="Calibri"/>
              </a:rPr>
              <a:t>VPC endpoint </a:t>
            </a:r>
            <a:r>
              <a:rPr sz="1400" dirty="0">
                <a:solidFill>
                  <a:srgbClr val="444444"/>
                </a:solidFill>
                <a:latin typeface="Calibri"/>
                <a:cs typeface="Calibri"/>
              </a:rPr>
              <a:t>allows you to </a:t>
            </a:r>
            <a:r>
              <a:rPr sz="1400" spc="-5" dirty="0">
                <a:solidFill>
                  <a:srgbClr val="444444"/>
                </a:solidFill>
                <a:latin typeface="Calibri"/>
                <a:cs typeface="Calibri"/>
              </a:rPr>
              <a:t>securely connect </a:t>
            </a:r>
            <a:r>
              <a:rPr sz="1400" dirty="0">
                <a:solidFill>
                  <a:srgbClr val="444444"/>
                </a:solidFill>
                <a:latin typeface="Calibri"/>
                <a:cs typeface="Calibri"/>
              </a:rPr>
              <a:t>your </a:t>
            </a:r>
            <a:r>
              <a:rPr sz="1400" spc="-5" dirty="0">
                <a:solidFill>
                  <a:srgbClr val="444444"/>
                </a:solidFill>
                <a:latin typeface="Calibri"/>
                <a:cs typeface="Calibri"/>
              </a:rPr>
              <a:t>VPC </a:t>
            </a:r>
            <a:r>
              <a:rPr sz="1400" dirty="0">
                <a:solidFill>
                  <a:srgbClr val="444444"/>
                </a:solidFill>
                <a:latin typeface="Calibri"/>
                <a:cs typeface="Calibri"/>
              </a:rPr>
              <a:t>to another</a:t>
            </a:r>
            <a:r>
              <a:rPr sz="1400" spc="-2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444"/>
                </a:solidFill>
                <a:latin typeface="Calibri"/>
                <a:cs typeface="Calibri"/>
              </a:rPr>
              <a:t>service.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704" y="6805548"/>
          <a:ext cx="5751830" cy="96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480"/>
                <a:gridCol w="5213350"/>
              </a:tblGrid>
              <a:tr h="232448">
                <a:tc gridSpan="2">
                  <a:txBody>
                    <a:bodyPr/>
                    <a:lstStyle/>
                    <a:p>
                      <a:pPr marR="3175">
                        <a:lnSpc>
                          <a:spcPts val="161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VPC</a:t>
                      </a:r>
                      <a:r>
                        <a:rPr sz="14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endpoint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enables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4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create</a:t>
                      </a:r>
                      <a:r>
                        <a:rPr sz="14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private</a:t>
                      </a:r>
                      <a:r>
                        <a:rPr sz="14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connection</a:t>
                      </a:r>
                      <a:r>
                        <a:rPr sz="14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between</a:t>
                      </a:r>
                      <a:r>
                        <a:rPr sz="1400" spc="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your</a:t>
                      </a:r>
                      <a:r>
                        <a:rPr sz="1400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VPC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9516"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another</a:t>
                      </a:r>
                      <a:r>
                        <a:rPr sz="14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AWS</a:t>
                      </a:r>
                      <a:r>
                        <a:rPr sz="14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service</a:t>
                      </a:r>
                      <a:r>
                        <a:rPr sz="14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without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requiring</a:t>
                      </a:r>
                      <a:r>
                        <a:rPr sz="14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access</a:t>
                      </a:r>
                      <a:r>
                        <a:rPr sz="14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over</a:t>
                      </a:r>
                      <a:r>
                        <a:rPr sz="14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Internet,</a:t>
                      </a:r>
                      <a:r>
                        <a:rPr sz="14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through</a:t>
                      </a:r>
                      <a:r>
                        <a:rPr sz="14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69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NAT</a:t>
                      </a:r>
                      <a:r>
                        <a:rPr sz="1400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device,</a:t>
                      </a:r>
                      <a:r>
                        <a:rPr sz="1400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VPN</a:t>
                      </a:r>
                      <a:r>
                        <a:rPr sz="1400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connection,</a:t>
                      </a:r>
                      <a:r>
                        <a:rPr sz="1400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spc="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AWS</a:t>
                      </a:r>
                      <a:r>
                        <a:rPr sz="1400" spc="1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Direct</a:t>
                      </a:r>
                      <a:r>
                        <a:rPr sz="1400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Connect.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Endpoints</a:t>
                      </a:r>
                      <a:r>
                        <a:rPr sz="1400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1400" spc="1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free</a:t>
                      </a:r>
                      <a:r>
                        <a:rPr sz="1400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3934">
                <a:tc>
                  <a:txBody>
                    <a:bodyPr/>
                    <a:lstStyle/>
                    <a:p>
                      <a:pPr>
                        <a:lnSpc>
                          <a:spcPts val="1670"/>
                        </a:lnSpc>
                        <a:spcBef>
                          <a:spcPts val="7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ch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14704" y="7930641"/>
            <a:ext cx="5732780" cy="216535"/>
          </a:xfrm>
          <a:custGeom>
            <a:avLst/>
            <a:gdLst/>
            <a:ahLst/>
            <a:cxnLst/>
            <a:rect l="l" t="t" r="r" b="b"/>
            <a:pathLst>
              <a:path w="5732780" h="216534">
                <a:moveTo>
                  <a:pt x="5732653" y="0"/>
                </a:moveTo>
                <a:lnTo>
                  <a:pt x="0" y="0"/>
                </a:lnTo>
                <a:lnTo>
                  <a:pt x="0" y="216408"/>
                </a:lnTo>
                <a:lnTo>
                  <a:pt x="5732653" y="216408"/>
                </a:lnTo>
                <a:lnTo>
                  <a:pt x="5732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704" y="8180577"/>
            <a:ext cx="5732780" cy="216535"/>
          </a:xfrm>
          <a:custGeom>
            <a:avLst/>
            <a:gdLst/>
            <a:ahLst/>
            <a:cxnLst/>
            <a:rect l="l" t="t" r="r" b="b"/>
            <a:pathLst>
              <a:path w="5732780" h="216534">
                <a:moveTo>
                  <a:pt x="5732653" y="0"/>
                </a:moveTo>
                <a:lnTo>
                  <a:pt x="0" y="0"/>
                </a:lnTo>
                <a:lnTo>
                  <a:pt x="0" y="216407"/>
                </a:lnTo>
                <a:lnTo>
                  <a:pt x="5732653" y="216407"/>
                </a:lnTo>
                <a:lnTo>
                  <a:pt x="5732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2004" y="7872831"/>
            <a:ext cx="5758180" cy="165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71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VPC, endpoints allow EC2 Instances to communicate </a:t>
            </a:r>
            <a:r>
              <a:rPr sz="1400" spc="-5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resources </a:t>
            </a:r>
            <a:r>
              <a:rPr sz="1400" dirty="0">
                <a:latin typeface="Calibri"/>
                <a:cs typeface="Calibri"/>
              </a:rPr>
              <a:t>in  </a:t>
            </a:r>
            <a:r>
              <a:rPr sz="1400" spc="-5" dirty="0">
                <a:latin typeface="Calibri"/>
                <a:cs typeface="Calibri"/>
              </a:rPr>
              <a:t>other </a:t>
            </a:r>
            <a:r>
              <a:rPr sz="1400" spc="-10" dirty="0">
                <a:latin typeface="Calibri"/>
                <a:cs typeface="Calibri"/>
              </a:rPr>
              <a:t>services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10" dirty="0">
                <a:latin typeface="Calibri"/>
                <a:cs typeface="Calibri"/>
              </a:rPr>
              <a:t>AWS. </a:t>
            </a:r>
            <a:r>
              <a:rPr sz="1400" spc="-5" dirty="0">
                <a:latin typeface="Calibri"/>
                <a:cs typeface="Calibri"/>
              </a:rPr>
              <a:t>In brief </a:t>
            </a:r>
            <a:r>
              <a:rPr sz="1400" spc="-10" dirty="0">
                <a:latin typeface="Calibri"/>
                <a:cs typeface="Calibri"/>
              </a:rPr>
              <a:t>your instance does </a:t>
            </a:r>
            <a:r>
              <a:rPr sz="1400" spc="-5" dirty="0">
                <a:latin typeface="Calibri"/>
                <a:cs typeface="Calibri"/>
              </a:rPr>
              <a:t>not </a:t>
            </a:r>
            <a:r>
              <a:rPr sz="1400" spc="-10" dirty="0">
                <a:latin typeface="Calibri"/>
                <a:cs typeface="Calibri"/>
              </a:rPr>
              <a:t>require public </a:t>
            </a:r>
            <a:r>
              <a:rPr sz="1400" spc="-5" dirty="0">
                <a:latin typeface="Calibri"/>
                <a:cs typeface="Calibri"/>
              </a:rPr>
              <a:t>IP </a:t>
            </a:r>
            <a:r>
              <a:rPr sz="1400" spc="-10" dirty="0">
                <a:latin typeface="Calibri"/>
                <a:cs typeface="Calibri"/>
              </a:rPr>
              <a:t>address,  </a:t>
            </a:r>
            <a:r>
              <a:rPr sz="1400" spc="-5" dirty="0">
                <a:latin typeface="Calibri"/>
                <a:cs typeface="Calibri"/>
              </a:rPr>
              <a:t>Internet Gateway, NAT device or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virtual </a:t>
            </a:r>
            <a:r>
              <a:rPr sz="1400" spc="-10" dirty="0">
                <a:latin typeface="Calibri"/>
                <a:cs typeface="Calibri"/>
              </a:rPr>
              <a:t>private </a:t>
            </a:r>
            <a:r>
              <a:rPr sz="1400" spc="-5" dirty="0">
                <a:latin typeface="Calibri"/>
                <a:cs typeface="Calibri"/>
              </a:rPr>
              <a:t>gateway </a:t>
            </a:r>
            <a:r>
              <a:rPr sz="1400" spc="-10" dirty="0">
                <a:latin typeface="Calibri"/>
                <a:cs typeface="Calibri"/>
              </a:rPr>
              <a:t>in your </a:t>
            </a:r>
            <a:r>
              <a:rPr sz="1400" spc="-15" dirty="0">
                <a:latin typeface="Calibri"/>
                <a:cs typeface="Calibri"/>
              </a:rPr>
              <a:t>VPC. </a:t>
            </a:r>
            <a:r>
              <a:rPr sz="1400" spc="-10" dirty="0">
                <a:latin typeface="Calibri"/>
                <a:cs typeface="Calibri"/>
              </a:rPr>
              <a:t>You  </a:t>
            </a:r>
            <a:r>
              <a:rPr sz="1400" spc="-5" dirty="0">
                <a:latin typeface="Calibri"/>
                <a:cs typeface="Calibri"/>
              </a:rPr>
              <a:t>only require </a:t>
            </a:r>
            <a:r>
              <a:rPr sz="1400" spc="-10" dirty="0">
                <a:latin typeface="Calibri"/>
                <a:cs typeface="Calibri"/>
              </a:rPr>
              <a:t>endpoint policy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control access to resource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10" dirty="0">
                <a:latin typeface="Calibri"/>
                <a:cs typeface="Calibri"/>
              </a:rPr>
              <a:t>other AWS  services.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Important: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</TotalTime>
  <Words>2071</Words>
  <Application>Microsoft Office PowerPoint</Application>
  <PresentationFormat>Custom</PresentationFormat>
  <Paragraphs>200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Constantia</vt:lpstr>
      <vt:lpstr>Calibri Light</vt:lpstr>
      <vt:lpstr>Times New Roman</vt:lpstr>
      <vt:lpstr>Wingdings 2</vt:lpstr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Hemant</dc:creator>
  <cp:lastModifiedBy>godwill</cp:lastModifiedBy>
  <cp:revision>1</cp:revision>
  <dcterms:created xsi:type="dcterms:W3CDTF">2020-04-24T01:34:34Z</dcterms:created>
  <dcterms:modified xsi:type="dcterms:W3CDTF">2020-04-26T23:56:22Z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2019-04-09T00:00:00Z</vt:filetime>
  </property>
  <property fmtid="{D5CDD505-2E9C-101B-9397-08002B2CF9AE}" pid="3" name="Creator">
    <vt:lpwstr>Microsoft® Word 2013</vt:lpwstr>
  </property>
  <property fmtid="{D5CDD505-2E9C-101B-9397-08002B2CF9AE}" pid="4" name="LastSaved">
    <vt:filetime>2020-04-24T00:00:00Z</vt:filetime>
  </property>
</Properties>
</file>